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293" autoAdjust="0"/>
  </p:normalViewPr>
  <p:slideViewPr>
    <p:cSldViewPr snapToGrid="0">
      <p:cViewPr varScale="1">
        <p:scale>
          <a:sx n="52" d="100"/>
          <a:sy n="52" d="100"/>
        </p:scale>
        <p:origin x="16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F26671-1B0D-44D3-AEC4-9C7F437D8FF1}" type="datetimeFigureOut">
              <a:rPr lang="en-US" smtClean="0"/>
              <a:t>3/3/2021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B4927-D214-4D31-87DE-1C25A9D94FF8}" type="slidenum">
              <a:rPr lang="en-US" smtClean="0"/>
              <a:t>‹#›</a:t>
            </a:fld>
            <a:endParaRPr lang="en-US"/>
          </a:p>
        </p:txBody>
      </p:sp>
    </p:spTree>
    <p:extLst>
      <p:ext uri="{BB962C8B-B14F-4D97-AF65-F5344CB8AC3E}">
        <p14:creationId xmlns:p14="http://schemas.microsoft.com/office/powerpoint/2010/main" val="161290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we are going to talk about COVID-19, how it spreads, the common symptoms, and how to prevent exposure to the virus.</a:t>
            </a:r>
          </a:p>
          <a:p>
            <a:endParaRPr lang="en-US" dirty="0"/>
          </a:p>
        </p:txBody>
      </p:sp>
      <p:sp>
        <p:nvSpPr>
          <p:cNvPr id="4" name="Slide Number Placeholder 3"/>
          <p:cNvSpPr>
            <a:spLocks noGrp="1"/>
          </p:cNvSpPr>
          <p:nvPr>
            <p:ph type="sldNum" sz="quarter" idx="5"/>
          </p:nvPr>
        </p:nvSpPr>
        <p:spPr/>
        <p:txBody>
          <a:bodyPr/>
          <a:lstStyle/>
          <a:p>
            <a:fld id="{16EB4927-D214-4D31-87DE-1C25A9D94FF8}" type="slidenum">
              <a:rPr lang="en-US" smtClean="0"/>
              <a:t>1</a:t>
            </a:fld>
            <a:endParaRPr lang="en-US"/>
          </a:p>
        </p:txBody>
      </p:sp>
    </p:spTree>
    <p:extLst>
      <p:ext uri="{BB962C8B-B14F-4D97-AF65-F5344CB8AC3E}">
        <p14:creationId xmlns:p14="http://schemas.microsoft.com/office/powerpoint/2010/main" val="3445078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rtl="0">
              <a:spcBef>
                <a:spcPts val="1200"/>
              </a:spcBef>
              <a:spcAft>
                <a:spcPts val="400"/>
              </a:spcAft>
              <a:buNone/>
            </a:pPr>
            <a:r>
              <a:rPr lang="en-US" sz="1200" b="1" i="0" u="none" strike="noStrike" dirty="0">
                <a:solidFill>
                  <a:srgbClr val="000000"/>
                </a:solidFill>
                <a:effectLst/>
                <a:latin typeface="Arial" panose="020B0604020202020204" pitchFamily="34" charset="0"/>
              </a:rPr>
              <a:t>Who can get sick with COVID-19?</a:t>
            </a:r>
          </a:p>
          <a:p>
            <a:pPr marL="139700" indent="0" rtl="0">
              <a:spcBef>
                <a:spcPts val="1200"/>
              </a:spcBef>
              <a:spcAft>
                <a:spcPts val="400"/>
              </a:spcAft>
              <a:buNone/>
            </a:pPr>
            <a:endParaRPr lang="en-US" sz="1200" b="0" i="0" u="none" strike="noStrike" dirty="0">
              <a:solidFill>
                <a:srgbClr val="000000"/>
              </a:solidFill>
              <a:effectLst/>
              <a:latin typeface="Arial" panose="020B0604020202020204" pitchFamily="34" charset="0"/>
            </a:endParaRPr>
          </a:p>
          <a:p>
            <a:pPr marL="139700" indent="0" rtl="0">
              <a:spcBef>
                <a:spcPts val="1200"/>
              </a:spcBef>
              <a:spcAft>
                <a:spcPts val="400"/>
              </a:spcAft>
              <a:buNone/>
            </a:pPr>
            <a:r>
              <a:rPr lang="en-US" sz="1200" b="0" i="0" u="none" strike="noStrike" dirty="0">
                <a:solidFill>
                  <a:srgbClr val="000000"/>
                </a:solidFill>
                <a:effectLst/>
                <a:latin typeface="Arial" panose="020B0604020202020204" pitchFamily="34" charset="0"/>
              </a:rPr>
              <a:t>Everybody! The COVID-19 virus can infect people of all ages and health. Young, healthy people have been known to become seriously ill from COVID-19 and others (even older people) have recovered. </a:t>
            </a:r>
            <a:endParaRPr lang="en-US" b="0" dirty="0">
              <a:effectLst/>
            </a:endParaRPr>
          </a:p>
          <a:p>
            <a:pPr marL="139700" indent="0" rtl="0">
              <a:spcBef>
                <a:spcPts val="0"/>
              </a:spcBef>
              <a:spcAft>
                <a:spcPts val="0"/>
              </a:spcAft>
              <a:buNone/>
            </a:pPr>
            <a:br>
              <a:rPr lang="en-US" b="0" dirty="0">
                <a:effectLst/>
              </a:rPr>
            </a:br>
            <a:r>
              <a:rPr lang="en-US" sz="1200" b="0" i="0" u="none" strike="noStrike" dirty="0">
                <a:solidFill>
                  <a:srgbClr val="000000"/>
                </a:solidFill>
                <a:effectLst/>
                <a:latin typeface="Arial" panose="020B0604020202020204" pitchFamily="34" charset="0"/>
              </a:rPr>
              <a:t>However, there are people who are generally at higher risk of developing severe symptoms. People with underlying medical conditions, such as heart conditions, cancers, those with compromised immune systems, and other chronic illnesses are at increased risk for severe illness. Other factors like being overweight, smoking, having asthma, or being pregnant may also increase risk. </a:t>
            </a:r>
            <a:endParaRPr lang="en-US" b="0" dirty="0">
              <a:effectLst/>
            </a:endParaRPr>
          </a:p>
          <a:p>
            <a:pPr marL="139700" indent="0" rtl="0">
              <a:spcBef>
                <a:spcPts val="0"/>
              </a:spcBef>
              <a:spcAft>
                <a:spcPts val="0"/>
              </a:spcAft>
              <a:buNone/>
            </a:pPr>
            <a:br>
              <a:rPr lang="en-US" b="0" dirty="0">
                <a:effectLst/>
              </a:rPr>
            </a:br>
            <a:r>
              <a:rPr lang="en-US" sz="1200" b="0" i="0" u="none" strike="noStrike" dirty="0">
                <a:solidFill>
                  <a:srgbClr val="000000"/>
                </a:solidFill>
                <a:effectLst/>
                <a:latin typeface="Arial" panose="020B0604020202020204" pitchFamily="34" charset="0"/>
              </a:rPr>
              <a:t>The reason the risk is higher for these people is because their body's defenses are fighting the conditions that affect them, and COVID-19 presents an additional fight.</a:t>
            </a:r>
            <a:endParaRPr lang="en-US" sz="1200" b="0" i="0" u="none" strike="noStrike" dirty="0">
              <a:solidFill>
                <a:srgbClr val="000000"/>
              </a:solidFill>
              <a:effectLst/>
              <a:latin typeface="Arial"/>
            </a:endParaRPr>
          </a:p>
          <a:p>
            <a:pPr marL="139700" indent="0" rtl="0">
              <a:spcBef>
                <a:spcPts val="0"/>
              </a:spcBef>
              <a:spcAft>
                <a:spcPts val="0"/>
              </a:spcAft>
              <a:buNone/>
            </a:pPr>
            <a:endParaRPr lang="en-US" sz="1200" b="0" i="0" u="none" strike="noStrike" dirty="0">
              <a:solidFill>
                <a:srgbClr val="000000"/>
              </a:solidFill>
              <a:effectLst/>
              <a:latin typeface="Arial"/>
            </a:endParaRPr>
          </a:p>
          <a:p>
            <a:pPr marL="139700" indent="0" rtl="0">
              <a:spcBef>
                <a:spcPts val="0"/>
              </a:spcBef>
              <a:spcAft>
                <a:spcPts val="0"/>
              </a:spcAft>
              <a:buNone/>
            </a:pPr>
            <a:r>
              <a:rPr lang="en-US" sz="1200" b="0" i="0" u="none" strike="noStrike" dirty="0">
                <a:solidFill>
                  <a:srgbClr val="000000"/>
                </a:solidFill>
                <a:effectLst/>
                <a:latin typeface="Arial" panose="020B0604020202020204" pitchFamily="34" charset="0"/>
              </a:rPr>
              <a:t>If you have questions about a specific condition and how it may affect your risk, ask a healthcare professional.</a:t>
            </a:r>
            <a:endParaRPr lang="en-US" b="0" dirty="0">
              <a:effectLst/>
            </a:endParaRP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16EB4927-D214-4D31-87DE-1C25A9D94FF8}" type="slidenum">
              <a:rPr lang="en-US" smtClean="0"/>
              <a:t>10</a:t>
            </a:fld>
            <a:endParaRPr lang="en-US"/>
          </a:p>
        </p:txBody>
      </p:sp>
    </p:spTree>
    <p:extLst>
      <p:ext uri="{BB962C8B-B14F-4D97-AF65-F5344CB8AC3E}">
        <p14:creationId xmlns:p14="http://schemas.microsoft.com/office/powerpoint/2010/main" val="328289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Now we are going to talk about how you can prevent being exposed to the virus.</a:t>
            </a:r>
          </a:p>
          <a:p>
            <a:endParaRPr lang="en-US" dirty="0"/>
          </a:p>
        </p:txBody>
      </p:sp>
      <p:sp>
        <p:nvSpPr>
          <p:cNvPr id="4" name="Slide Number Placeholder 3"/>
          <p:cNvSpPr>
            <a:spLocks noGrp="1"/>
          </p:cNvSpPr>
          <p:nvPr>
            <p:ph type="sldNum" sz="quarter" idx="5"/>
          </p:nvPr>
        </p:nvSpPr>
        <p:spPr/>
        <p:txBody>
          <a:bodyPr/>
          <a:lstStyle/>
          <a:p>
            <a:fld id="{16EB4927-D214-4D31-87DE-1C25A9D94FF8}" type="slidenum">
              <a:rPr lang="en-US" smtClean="0"/>
              <a:t>11</a:t>
            </a:fld>
            <a:endParaRPr lang="en-US"/>
          </a:p>
        </p:txBody>
      </p:sp>
    </p:spTree>
    <p:extLst>
      <p:ext uri="{BB962C8B-B14F-4D97-AF65-F5344CB8AC3E}">
        <p14:creationId xmlns:p14="http://schemas.microsoft.com/office/powerpoint/2010/main" val="760815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key steps that everyone should take to prevent exposure to the virus: wear a face covering, wash your hands, and keep your distance. We will talk more about each of these steps now.</a:t>
            </a:r>
          </a:p>
          <a:p>
            <a:endParaRPr lang="en-US" dirty="0"/>
          </a:p>
        </p:txBody>
      </p:sp>
      <p:sp>
        <p:nvSpPr>
          <p:cNvPr id="4" name="Slide Number Placeholder 3"/>
          <p:cNvSpPr>
            <a:spLocks noGrp="1"/>
          </p:cNvSpPr>
          <p:nvPr>
            <p:ph type="sldNum" sz="quarter" idx="5"/>
          </p:nvPr>
        </p:nvSpPr>
        <p:spPr/>
        <p:txBody>
          <a:bodyPr/>
          <a:lstStyle/>
          <a:p>
            <a:fld id="{16EB4927-D214-4D31-87DE-1C25A9D94FF8}" type="slidenum">
              <a:rPr lang="en-US" smtClean="0"/>
              <a:t>12</a:t>
            </a:fld>
            <a:endParaRPr lang="en-US"/>
          </a:p>
        </p:txBody>
      </p:sp>
    </p:spTree>
    <p:extLst>
      <p:ext uri="{BB962C8B-B14F-4D97-AF65-F5344CB8AC3E}">
        <p14:creationId xmlns:p14="http://schemas.microsoft.com/office/powerpoint/2010/main" val="1241770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rtl="0">
              <a:spcBef>
                <a:spcPts val="0"/>
              </a:spcBef>
              <a:spcAft>
                <a:spcPts val="0"/>
              </a:spcAft>
              <a:buNone/>
            </a:pPr>
            <a:r>
              <a:rPr lang="en-US" sz="1200" b="1" i="0" u="none" strike="noStrike" dirty="0">
                <a:solidFill>
                  <a:srgbClr val="000000"/>
                </a:solidFill>
                <a:effectLst/>
                <a:latin typeface="Arial" panose="020B0604020202020204" pitchFamily="34" charset="0"/>
              </a:rPr>
              <a:t>Wear a face covering!</a:t>
            </a:r>
          </a:p>
          <a:p>
            <a:pPr marL="139700" indent="0" rtl="0">
              <a:spcBef>
                <a:spcPts val="0"/>
              </a:spcBef>
              <a:spcAft>
                <a:spcPts val="0"/>
              </a:spcAft>
              <a:buNone/>
            </a:pPr>
            <a:endParaRPr lang="en-US" sz="1200" b="0" i="0" u="none" strike="noStrike" dirty="0">
              <a:solidFill>
                <a:srgbClr val="000000"/>
              </a:solidFill>
              <a:effectLst/>
              <a:latin typeface="Arial" panose="020B0604020202020204" pitchFamily="34" charset="0"/>
            </a:endParaRPr>
          </a:p>
          <a:p>
            <a:pPr marL="139700" indent="0" rtl="0">
              <a:spcBef>
                <a:spcPts val="0"/>
              </a:spcBef>
              <a:spcAft>
                <a:spcPts val="0"/>
              </a:spcAft>
              <a:buNone/>
            </a:pPr>
            <a:r>
              <a:rPr lang="en-US" sz="1200" b="0" i="0" u="none" strike="noStrike" dirty="0">
                <a:solidFill>
                  <a:srgbClr val="000000"/>
                </a:solidFill>
                <a:effectLst/>
                <a:latin typeface="Arial" panose="020B0604020202020204" pitchFamily="34" charset="0"/>
              </a:rPr>
              <a:t>People over the age of 2 wear face coverings around other people, this includes close family and friends that do not live in the same household. </a:t>
            </a:r>
          </a:p>
          <a:p>
            <a:pPr marL="139700" indent="0" rtl="0">
              <a:spcBef>
                <a:spcPts val="0"/>
              </a:spcBef>
              <a:spcAft>
                <a:spcPts val="0"/>
              </a:spcAft>
              <a:buNone/>
            </a:pPr>
            <a:br>
              <a:rPr lang="en-US" b="0" dirty="0">
                <a:effectLst/>
              </a:rPr>
            </a:br>
            <a:r>
              <a:rPr lang="en-US" sz="1200" b="0" i="0" u="none" strike="noStrike" dirty="0">
                <a:solidFill>
                  <a:srgbClr val="000000"/>
                </a:solidFill>
                <a:effectLst/>
                <a:latin typeface="Arial" panose="020B0604020202020204" pitchFamily="34" charset="0"/>
              </a:rPr>
              <a:t>In short, face coverings block most of the droplets we exhale when we breathe and talk and help to protect us from inhaling the droplets of others who may be infected.</a:t>
            </a:r>
            <a:endParaRPr lang="en-US" b="0" dirty="0">
              <a:effectLst/>
            </a:endParaRPr>
          </a:p>
          <a:p>
            <a:pPr marL="139700" indent="0" rtl="0">
              <a:spcBef>
                <a:spcPts val="0"/>
              </a:spcBef>
              <a:spcAft>
                <a:spcPts val="0"/>
              </a:spcAft>
              <a:buNone/>
            </a:pPr>
            <a:br>
              <a:rPr lang="en-US" b="0" dirty="0">
                <a:effectLst/>
              </a:rPr>
            </a:br>
            <a:r>
              <a:rPr lang="en-US" sz="1200" b="0" i="0" u="none" strike="noStrike" dirty="0">
                <a:solidFill>
                  <a:srgbClr val="000000"/>
                </a:solidFill>
                <a:effectLst/>
                <a:latin typeface="Arial" panose="020B0604020202020204" pitchFamily="34" charset="0"/>
              </a:rPr>
              <a:t>There are different types of face coverings made with different types of fabrics or materials. Some are more effective at blocking droplets than others because of how close the fibers are woven together. The smaller the gap between the fiber of the material, the more effective the face covering will be. Here are some examples:</a:t>
            </a:r>
            <a:endParaRPr lang="en-US" b="0" dirty="0">
              <a:effectLst/>
            </a:endParaRPr>
          </a:p>
          <a:p>
            <a:pPr marL="139700" indent="0" rtl="0" fontAlgn="base">
              <a:spcBef>
                <a:spcPts val="0"/>
              </a:spcBef>
              <a:spcAft>
                <a:spcPts val="0"/>
              </a:spcAft>
              <a:buFont typeface="Arial" panose="020B0604020202020204" pitchFamily="34" charset="0"/>
              <a:buNone/>
            </a:pPr>
            <a:br>
              <a:rPr lang="en-US" b="0" dirty="0">
                <a:effectLst/>
              </a:rPr>
            </a:br>
            <a:r>
              <a:rPr lang="en-US" sz="1200" b="1" i="0" u="none" strike="noStrike" dirty="0">
                <a:solidFill>
                  <a:srgbClr val="000000"/>
                </a:solidFill>
                <a:effectLst/>
                <a:latin typeface="Arial" panose="020B0604020202020204" pitchFamily="34" charset="0"/>
              </a:rPr>
              <a:t>N-95 </a:t>
            </a:r>
            <a:r>
              <a:rPr lang="en-US" sz="1200" b="0" i="0" u="none" strike="noStrike" dirty="0">
                <a:solidFill>
                  <a:srgbClr val="000000"/>
                </a:solidFill>
                <a:effectLst/>
                <a:latin typeface="Arial" panose="020B0604020202020204" pitchFamily="34" charset="0"/>
              </a:rPr>
              <a:t>- These face coverings are known as "respirators". The spaces between the weft are so small that we cannot see them with the naked eye, and they are able to stop particles that can only be seen with a microscope. These face coverings protect us from breathing in most of the virus particles and are very good at blocking the particles we exhale. Due to the pandemic, these types of face coverings are difficult to find and it is recommended that they be reserved for healthcare workers, pesticide applicators, and those who are working outside during times of fire.</a:t>
            </a:r>
          </a:p>
          <a:p>
            <a:pPr marL="139700" indent="0" rtl="0" fontAlgn="base">
              <a:spcBef>
                <a:spcPts val="0"/>
              </a:spcBef>
              <a:spcAft>
                <a:spcPts val="0"/>
              </a:spcAft>
              <a:buFont typeface="Arial" panose="020B0604020202020204" pitchFamily="34" charset="0"/>
              <a:buNone/>
            </a:pPr>
            <a:br>
              <a:rPr lang="en-US" b="0" dirty="0">
                <a:effectLst/>
              </a:rPr>
            </a:br>
            <a:r>
              <a:rPr lang="en-US" sz="1200" b="1" i="0" u="none" strike="noStrike" dirty="0">
                <a:solidFill>
                  <a:srgbClr val="000000"/>
                </a:solidFill>
                <a:effectLst/>
                <a:latin typeface="Arial" panose="020B0604020202020204" pitchFamily="34" charset="0"/>
              </a:rPr>
              <a:t>Surgical face covering</a:t>
            </a:r>
            <a:r>
              <a:rPr lang="en-US" sz="1200" b="0" i="0" u="none" strike="noStrike" dirty="0">
                <a:solidFill>
                  <a:srgbClr val="000000"/>
                </a:solidFill>
                <a:effectLst/>
                <a:latin typeface="Arial" panose="020B0604020202020204" pitchFamily="34" charset="0"/>
              </a:rPr>
              <a:t> - This face covering is less effective than the N95 at protecting us from inhaling particles, but they do help to block the big droplets we exhale and protect others. This type of face covering is disposable, so it is recommended that it be thrown away after one day of use.</a:t>
            </a:r>
          </a:p>
          <a:p>
            <a:pPr marL="139700" indent="0" rtl="0" fontAlgn="base">
              <a:spcBef>
                <a:spcPts val="0"/>
              </a:spcBef>
              <a:spcAft>
                <a:spcPts val="0"/>
              </a:spcAft>
              <a:buFont typeface="Arial" panose="020B0604020202020204" pitchFamily="34" charset="0"/>
              <a:buNone/>
            </a:pPr>
            <a:br>
              <a:rPr lang="en-US" b="0" dirty="0">
                <a:effectLst/>
              </a:rPr>
            </a:br>
            <a:r>
              <a:rPr lang="en-US" sz="1200" b="1" i="0" u="none" strike="noStrike" dirty="0">
                <a:solidFill>
                  <a:srgbClr val="000000"/>
                </a:solidFill>
                <a:effectLst/>
                <a:latin typeface="Arial" panose="020B0604020202020204" pitchFamily="34" charset="0"/>
              </a:rPr>
              <a:t>Cloth face covering </a:t>
            </a:r>
            <a:r>
              <a:rPr lang="en-US" sz="1200" b="0" i="0" u="none" strike="noStrike" dirty="0">
                <a:solidFill>
                  <a:srgbClr val="000000"/>
                </a:solidFill>
                <a:effectLst/>
                <a:latin typeface="Arial" panose="020B0604020202020204" pitchFamily="34" charset="0"/>
              </a:rPr>
              <a:t>- Like the N95 and surgical face covering, the cloth face covering helps to protect others from our droplets in case we are sick and do not know it. These face coverings can be homemade from different materials, but experts recommend that they have at least three layers of material to better filter the particles. These should be washed after every use. </a:t>
            </a:r>
          </a:p>
          <a:p>
            <a:pPr marL="139700" indent="0" rtl="0">
              <a:spcBef>
                <a:spcPts val="0"/>
              </a:spcBef>
              <a:spcAft>
                <a:spcPts val="0"/>
              </a:spcAft>
              <a:buNone/>
            </a:pPr>
            <a:br>
              <a:rPr lang="en-US" b="0" dirty="0">
                <a:effectLst/>
              </a:rPr>
            </a:br>
            <a:r>
              <a:rPr lang="en-US" sz="1200" b="0" i="0" u="none" strike="noStrike" dirty="0">
                <a:solidFill>
                  <a:srgbClr val="000000"/>
                </a:solidFill>
                <a:effectLst/>
                <a:latin typeface="Arial" panose="020B0604020202020204" pitchFamily="34" charset="0"/>
              </a:rPr>
              <a:t>Remember, everyone should wear a face covering when in public unless they have breathing problems, are under the age of two, or can't remove the face covering without assistance.</a:t>
            </a:r>
            <a:endParaRPr lang="en-US" b="0" dirty="0">
              <a:effectLst/>
            </a:endParaRPr>
          </a:p>
          <a:p>
            <a:pPr marL="139700" indent="0" rtl="0">
              <a:spcBef>
                <a:spcPts val="0"/>
              </a:spcBef>
              <a:spcAft>
                <a:spcPts val="0"/>
              </a:spcAft>
              <a:buNone/>
            </a:pPr>
            <a:br>
              <a:rPr lang="en-US" b="0" dirty="0">
                <a:effectLst/>
              </a:rPr>
            </a:br>
            <a:r>
              <a:rPr lang="en-US" sz="1200" b="1" i="0" u="none" strike="noStrike" dirty="0">
                <a:solidFill>
                  <a:srgbClr val="000000"/>
                </a:solidFill>
                <a:effectLst/>
                <a:latin typeface="Arial" panose="020B0604020202020204" pitchFamily="34" charset="0"/>
              </a:rPr>
              <a:t>Your employer is required to provide a face covering to you or reimburse you if you had to buy your own.</a:t>
            </a:r>
            <a:endParaRPr lang="en-US" b="0" dirty="0">
              <a:effectLst/>
            </a:endParaRPr>
          </a:p>
          <a:p>
            <a:pPr marL="13970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16EB4927-D214-4D31-87DE-1C25A9D94FF8}" type="slidenum">
              <a:rPr lang="en-US" smtClean="0"/>
              <a:t>13</a:t>
            </a:fld>
            <a:endParaRPr lang="en-US"/>
          </a:p>
        </p:txBody>
      </p:sp>
    </p:spTree>
    <p:extLst>
      <p:ext uri="{BB962C8B-B14F-4D97-AF65-F5344CB8AC3E}">
        <p14:creationId xmlns:p14="http://schemas.microsoft.com/office/powerpoint/2010/main" val="3214220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rtl="0">
              <a:spcBef>
                <a:spcPts val="1200"/>
              </a:spcBef>
              <a:spcAft>
                <a:spcPts val="400"/>
              </a:spcAft>
              <a:buNone/>
            </a:pPr>
            <a:r>
              <a:rPr lang="en-US" sz="1100" b="1" i="0" u="none" strike="noStrike" dirty="0">
                <a:solidFill>
                  <a:srgbClr val="666666"/>
                </a:solidFill>
                <a:effectLst/>
                <a:latin typeface="Arial" panose="020B0604020202020204" pitchFamily="34" charset="0"/>
              </a:rPr>
              <a:t>How to Use a Cloth Face Covering:</a:t>
            </a:r>
            <a:endParaRPr lang="en-US" b="1" dirty="0">
              <a:effectLst/>
            </a:endParaRPr>
          </a:p>
          <a:p>
            <a:pPr marL="139700" indent="0" rtl="0">
              <a:spcBef>
                <a:spcPts val="0"/>
              </a:spcBef>
              <a:spcAft>
                <a:spcPts val="0"/>
              </a:spcAft>
              <a:buNone/>
            </a:pPr>
            <a:br>
              <a:rPr lang="en-US" b="0" dirty="0">
                <a:effectLst/>
              </a:rPr>
            </a:br>
            <a:r>
              <a:rPr lang="en-US" sz="1100" b="0" i="0" u="none" strike="noStrike" dirty="0">
                <a:solidFill>
                  <a:srgbClr val="000000"/>
                </a:solidFill>
                <a:effectLst/>
                <a:latin typeface="Arial" panose="020B0604020202020204" pitchFamily="34" charset="0"/>
              </a:rPr>
              <a:t>Since most of us are using cloth face coverings, it is important to remember how to use it, remove it, and wash it properly. All of these steps are important in preventing the spread of the virus.</a:t>
            </a:r>
            <a:endParaRPr lang="en-US" b="0" dirty="0">
              <a:effectLst/>
            </a:endParaRPr>
          </a:p>
          <a:p>
            <a:pPr marL="139700" indent="0" rtl="0" fontAlgn="base">
              <a:spcBef>
                <a:spcPts val="0"/>
              </a:spcBef>
              <a:spcAft>
                <a:spcPts val="0"/>
              </a:spcAft>
              <a:buFont typeface="+mj-lt"/>
              <a:buNone/>
            </a:pPr>
            <a:br>
              <a:rPr lang="en-US" b="0" dirty="0">
                <a:effectLst/>
              </a:rPr>
            </a:br>
            <a:r>
              <a:rPr lang="en-US" sz="1100" b="0" i="0" u="none" strike="noStrike" dirty="0">
                <a:solidFill>
                  <a:srgbClr val="000000"/>
                </a:solidFill>
                <a:effectLst/>
                <a:latin typeface="Arial" panose="020B0604020202020204" pitchFamily="34" charset="0"/>
              </a:rPr>
              <a:t>Be sure to choose a face covering size that covers your nose and mouth and fits snugly against the sides of your face.</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If the face covering is loose, adjust the straps that secure the face covering behind the ears or behind your head.</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If the face covering does not fit over your nose and mouth or reveals your nose or mouth when you speak, replace the face covering with a larger face covering. Make sure that it always covers your nose and mouth.</a:t>
            </a:r>
          </a:p>
          <a:p>
            <a:pPr marL="139700" indent="0" rtl="0" fontAlgn="base">
              <a:spcBef>
                <a:spcPts val="0"/>
              </a:spcBef>
              <a:spcAft>
                <a:spcPts val="0"/>
              </a:spcAft>
              <a:buFont typeface="+mj-lt"/>
              <a:buNone/>
            </a:pPr>
            <a:endParaRPr lang="en-US" sz="1100" b="0" i="0" u="none" strike="noStrike" dirty="0">
              <a:solidFill>
                <a:srgbClr val="000000"/>
              </a:solidFill>
              <a:effectLst/>
              <a:latin typeface="Arial" panose="020B0604020202020204" pitchFamily="34" charset="0"/>
            </a:endParaRPr>
          </a:p>
          <a:p>
            <a:pPr marL="139700" indent="0" rtl="0" fontAlgn="base">
              <a:spcBef>
                <a:spcPts val="0"/>
              </a:spcBef>
              <a:spcAft>
                <a:spcPts val="0"/>
              </a:spcAft>
              <a:buFont typeface="+mj-lt"/>
              <a:buNone/>
            </a:pPr>
            <a:r>
              <a:rPr lang="en-US" sz="1100" b="0" i="0" u="none" strike="noStrike" dirty="0">
                <a:solidFill>
                  <a:srgbClr val="000000"/>
                </a:solidFill>
                <a:effectLst/>
                <a:latin typeface="Arial" panose="020B0604020202020204" pitchFamily="34" charset="0"/>
              </a:rPr>
              <a:t>Keep more than one face covering with you so you can change it if it becomes dirty.</a:t>
            </a:r>
          </a:p>
          <a:p>
            <a:pPr marL="139700" indent="0" rtl="0" fontAlgn="base">
              <a:spcBef>
                <a:spcPts val="0"/>
              </a:spcBef>
              <a:spcAft>
                <a:spcPts val="0"/>
              </a:spcAft>
              <a:buFont typeface="+mj-lt"/>
              <a:buNone/>
            </a:pPr>
            <a:endParaRPr lang="en-US" sz="1100" b="0" i="0" u="none" strike="noStrike" dirty="0">
              <a:solidFill>
                <a:srgbClr val="000000"/>
              </a:solidFill>
              <a:effectLst/>
              <a:latin typeface="Arial" panose="020B0604020202020204" pitchFamily="34" charset="0"/>
            </a:endParaRPr>
          </a:p>
          <a:p>
            <a:pPr marL="139700" indent="0" rtl="0" fontAlgn="base">
              <a:spcBef>
                <a:spcPts val="0"/>
              </a:spcBef>
              <a:spcAft>
                <a:spcPts val="0"/>
              </a:spcAft>
              <a:buFont typeface="+mj-lt"/>
              <a:buNone/>
            </a:pPr>
            <a:r>
              <a:rPr lang="en-US" sz="1100" b="0" i="0" u="none" strike="noStrike" dirty="0">
                <a:solidFill>
                  <a:srgbClr val="000000"/>
                </a:solidFill>
                <a:effectLst/>
                <a:latin typeface="Arial" panose="020B0604020202020204" pitchFamily="34" charset="0"/>
              </a:rPr>
              <a:t>To remove the face covering:</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Untie the strings or stretch the ear loops forward, making sure not to touch the outside of the face covering.</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Fold it in half so that the outside is inside the fold.</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If the face covering is visibly dirty or wet, put it in a plastic bag until you can wash it. </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Avoid touching your eyes, nose, and mouth when removing the face covering, and wash your hands immediately after removing it.</a:t>
            </a:r>
          </a:p>
          <a:p>
            <a:pPr marL="139700" indent="0" rtl="0" fontAlgn="base">
              <a:spcBef>
                <a:spcPts val="0"/>
              </a:spcBef>
              <a:spcAft>
                <a:spcPts val="0"/>
              </a:spcAft>
              <a:buFont typeface="+mj-lt"/>
              <a:buNone/>
            </a:pPr>
            <a:endParaRPr lang="en-US" sz="1100" b="0" i="0" u="none" strike="noStrike" dirty="0">
              <a:solidFill>
                <a:srgbClr val="000000"/>
              </a:solidFill>
              <a:effectLst/>
              <a:latin typeface="Arial" panose="020B0604020202020204" pitchFamily="34" charset="0"/>
            </a:endParaRPr>
          </a:p>
          <a:p>
            <a:pPr marL="139700" indent="0" rtl="0" fontAlgn="base">
              <a:spcBef>
                <a:spcPts val="0"/>
              </a:spcBef>
              <a:spcAft>
                <a:spcPts val="0"/>
              </a:spcAft>
              <a:buFont typeface="+mj-lt"/>
              <a:buNone/>
            </a:pPr>
            <a:r>
              <a:rPr lang="en-US" sz="1100" b="0" i="0" u="none" strike="noStrike" dirty="0">
                <a:solidFill>
                  <a:srgbClr val="000000"/>
                </a:solidFill>
                <a:effectLst/>
                <a:latin typeface="Arial" panose="020B0604020202020204" pitchFamily="34" charset="0"/>
              </a:rPr>
              <a:t>Wash the face covering </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You should wear a clean face covering everyday. This means you may need to wash face coverings multiple times a week. </a:t>
            </a:r>
          </a:p>
          <a:p>
            <a:pPr marL="139700" indent="0" rtl="0" fontAlgn="base">
              <a:spcBef>
                <a:spcPts val="0"/>
              </a:spcBef>
              <a:spcAft>
                <a:spcPts val="0"/>
              </a:spcAft>
              <a:buFont typeface="Arial" panose="020B0604020202020204" pitchFamily="34" charset="0"/>
              <a:buNone/>
            </a:pPr>
            <a:br>
              <a:rPr lang="en-US" b="0" dirty="0">
                <a:effectLst/>
              </a:rPr>
            </a:br>
            <a:r>
              <a:rPr lang="en-US" sz="1100" b="0" i="0" u="none" strike="noStrike" dirty="0">
                <a:solidFill>
                  <a:srgbClr val="000000"/>
                </a:solidFill>
                <a:effectLst/>
                <a:latin typeface="Arial" panose="020B0604020202020204" pitchFamily="34" charset="0"/>
              </a:rPr>
              <a:t>To wash cloth face coverings in the washing machine:</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Use regular detergent with hot water</a:t>
            </a:r>
          </a:p>
          <a:p>
            <a:pPr marL="139700" indent="0" rtl="0" fontAlgn="base">
              <a:spcBef>
                <a:spcPts val="0"/>
              </a:spcBef>
              <a:spcAft>
                <a:spcPts val="0"/>
              </a:spcAft>
              <a:buFont typeface="Arial" panose="020B0604020202020204" pitchFamily="34" charset="0"/>
              <a:buNone/>
            </a:pPr>
            <a:endParaRPr lang="en-US" sz="1100" b="0" i="0" u="none" strike="noStrike" dirty="0">
              <a:solidFill>
                <a:srgbClr val="000000"/>
              </a:solidFill>
              <a:effectLst/>
              <a:latin typeface="Arial" panose="020B0604020202020204" pitchFamily="34" charset="0"/>
            </a:endParaRPr>
          </a:p>
          <a:p>
            <a:pPr marL="139700" indent="0" rtl="0" fontAlgn="base">
              <a:spcBef>
                <a:spcPts val="0"/>
              </a:spcBef>
              <a:spcAft>
                <a:spcPts val="0"/>
              </a:spcAft>
              <a:buFont typeface="Arial" panose="020B0604020202020204" pitchFamily="34" charset="0"/>
              <a:buNone/>
            </a:pPr>
            <a:r>
              <a:rPr lang="en-US" sz="1100" b="0" i="0" u="none" strike="noStrike" dirty="0">
                <a:solidFill>
                  <a:srgbClr val="000000"/>
                </a:solidFill>
                <a:effectLst/>
                <a:latin typeface="Arial" panose="020B0604020202020204" pitchFamily="34" charset="0"/>
              </a:rPr>
              <a:t>To wash cloth face coverings by hand:</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Wash your face covering with water and detergent or laundry soap.</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Rinse well with clean water to remove detergent or soap.</a:t>
            </a:r>
          </a:p>
          <a:p>
            <a:pPr marL="139700" indent="0" rtl="0" fontAlgn="base">
              <a:spcBef>
                <a:spcPts val="0"/>
              </a:spcBef>
              <a:spcAft>
                <a:spcPts val="0"/>
              </a:spcAft>
              <a:buFont typeface="Arial" panose="020B0604020202020204" pitchFamily="34" charset="0"/>
              <a:buNone/>
            </a:pPr>
            <a:endParaRPr lang="en-US" sz="1100" b="0" i="0" u="none" strike="noStrike" dirty="0">
              <a:solidFill>
                <a:srgbClr val="000000"/>
              </a:solidFill>
              <a:effectLst/>
              <a:latin typeface="Arial" panose="020B0604020202020204" pitchFamily="34" charset="0"/>
            </a:endParaRPr>
          </a:p>
          <a:p>
            <a:pPr marL="139700" indent="0" rtl="0" fontAlgn="base">
              <a:spcBef>
                <a:spcPts val="0"/>
              </a:spcBef>
              <a:spcAft>
                <a:spcPts val="0"/>
              </a:spcAft>
              <a:buFont typeface="Arial" panose="020B0604020202020204" pitchFamily="34" charset="0"/>
              <a:buNone/>
            </a:pPr>
            <a:r>
              <a:rPr lang="en-US" sz="1100" b="0" i="0" u="none" strike="noStrike" dirty="0">
                <a:solidFill>
                  <a:srgbClr val="000000"/>
                </a:solidFill>
                <a:effectLst/>
                <a:latin typeface="Arial" panose="020B0604020202020204" pitchFamily="34" charset="0"/>
              </a:rPr>
              <a:t>Dry your face coverings completely</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Dry your face covering in a warm or hot dryer or by hanging it up in direct sunlight. If you cannot hang it in direct sunlight, hang or lay it flat and let it dry completely.</a:t>
            </a:r>
          </a:p>
          <a:p>
            <a:pPr marL="742950" lvl="1" indent="-285750" rtl="0" fontAlgn="base">
              <a:spcBef>
                <a:spcPts val="0"/>
              </a:spcBef>
              <a:spcAft>
                <a:spcPts val="0"/>
              </a:spcAft>
              <a:buFont typeface="Arial" panose="020B0604020202020204" pitchFamily="34" charset="0"/>
              <a:buChar char="•"/>
            </a:pPr>
            <a:endParaRPr lang="en-US" sz="1100" b="0"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6EB4927-D214-4D31-87DE-1C25A9D94FF8}" type="slidenum">
              <a:rPr lang="en-US" smtClean="0"/>
              <a:t>14</a:t>
            </a:fld>
            <a:endParaRPr lang="en-US"/>
          </a:p>
        </p:txBody>
      </p:sp>
    </p:spTree>
    <p:extLst>
      <p:ext uri="{BB962C8B-B14F-4D97-AF65-F5344CB8AC3E}">
        <p14:creationId xmlns:p14="http://schemas.microsoft.com/office/powerpoint/2010/main" val="2198126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rtl="0">
              <a:spcBef>
                <a:spcPts val="0"/>
              </a:spcBef>
              <a:spcAft>
                <a:spcPts val="0"/>
              </a:spcAft>
              <a:buNone/>
            </a:pPr>
            <a:r>
              <a:rPr lang="en-US" sz="1200" b="1" i="0" u="none" strike="noStrike" dirty="0">
                <a:solidFill>
                  <a:srgbClr val="000000"/>
                </a:solidFill>
                <a:effectLst/>
                <a:latin typeface="Arial" panose="020B0604020202020204" pitchFamily="34" charset="0"/>
              </a:rPr>
              <a:t>Wash your hands!</a:t>
            </a:r>
          </a:p>
          <a:p>
            <a:pPr marL="139700" indent="0" rtl="0">
              <a:spcBef>
                <a:spcPts val="0"/>
              </a:spcBef>
              <a:spcAft>
                <a:spcPts val="0"/>
              </a:spcAft>
              <a:buNone/>
            </a:pPr>
            <a:endParaRPr lang="en-US" sz="1200" b="0" i="0" u="none" strike="noStrike" dirty="0">
              <a:solidFill>
                <a:srgbClr val="000000"/>
              </a:solidFill>
              <a:effectLst/>
              <a:latin typeface="Arial" panose="020B0604020202020204" pitchFamily="34" charset="0"/>
            </a:endParaRPr>
          </a:p>
          <a:p>
            <a:pPr marL="139700" indent="0" rtl="0">
              <a:spcBef>
                <a:spcPts val="0"/>
              </a:spcBef>
              <a:spcAft>
                <a:spcPts val="0"/>
              </a:spcAft>
              <a:buNone/>
            </a:pPr>
            <a:r>
              <a:rPr lang="en-US" sz="1200" b="0" i="0" u="none" strike="noStrike" dirty="0">
                <a:solidFill>
                  <a:srgbClr val="000000"/>
                </a:solidFill>
                <a:effectLst/>
                <a:latin typeface="Arial" panose="020B0604020202020204" pitchFamily="34" charset="0"/>
              </a:rPr>
              <a:t>Although it is more common for COVID-19 to spread through respiratory droplets, it can also spread through surfaces that have been contaminated with the virus. The virus can enter our body through our eyes, nose, and mouth when we touch these surfaces and then touch our face. This is why it is so important to wash your hands.</a:t>
            </a:r>
            <a:endParaRPr lang="en-US" b="0" dirty="0">
              <a:effectLst/>
            </a:endParaRPr>
          </a:p>
          <a:p>
            <a:pPr marL="139700" indent="0" rtl="0">
              <a:spcBef>
                <a:spcPts val="0"/>
              </a:spcBef>
              <a:spcAft>
                <a:spcPts val="0"/>
              </a:spcAft>
              <a:buNone/>
            </a:pPr>
            <a:br>
              <a:rPr lang="en-US" b="0" dirty="0">
                <a:effectLst/>
              </a:rPr>
            </a:br>
            <a:r>
              <a:rPr lang="en-US" sz="1200" b="0" i="0" u="none" strike="noStrike" dirty="0">
                <a:solidFill>
                  <a:srgbClr val="000000"/>
                </a:solidFill>
                <a:effectLst/>
                <a:latin typeface="Arial" panose="020B0604020202020204" pitchFamily="34" charset="0"/>
              </a:rPr>
              <a:t>Some people do not believe in the importance of washing their hands. One of the questions we have heard is:</a:t>
            </a:r>
            <a:r>
              <a:rPr lang="en-US" sz="1200" b="0" i="1" u="none" strike="noStrike" dirty="0">
                <a:solidFill>
                  <a:srgbClr val="000000"/>
                </a:solidFill>
                <a:effectLst/>
                <a:latin typeface="Arial" panose="020B0604020202020204" pitchFamily="34" charset="0"/>
              </a:rPr>
              <a:t> If COVID-19 is so serious, how does it help to just wash your hands?</a:t>
            </a:r>
            <a:endParaRPr lang="en-US" b="0" dirty="0">
              <a:effectLst/>
            </a:endParaRPr>
          </a:p>
          <a:p>
            <a:pPr marL="139700" indent="0" rtl="0">
              <a:spcBef>
                <a:spcPts val="0"/>
              </a:spcBef>
              <a:spcAft>
                <a:spcPts val="0"/>
              </a:spcAft>
              <a:buNone/>
            </a:pPr>
            <a:br>
              <a:rPr lang="en-US" b="0" dirty="0">
                <a:effectLst/>
              </a:rPr>
            </a:br>
            <a:r>
              <a:rPr lang="en-US" sz="1200" b="0" i="0" u="none" strike="noStrike" dirty="0">
                <a:solidFill>
                  <a:srgbClr val="000000"/>
                </a:solidFill>
                <a:effectLst/>
                <a:latin typeface="Arial" panose="020B0604020202020204" pitchFamily="34" charset="0"/>
              </a:rPr>
              <a:t>Even though it seems very simple, washing your hands with soap and water is the best way to eliminate or prevent the spread of germs and viruses. Remember the picture of the COVID-19 virus we saw earlier with the spiky crown? The COVID-19 virus has an outer layer that is made up of lipids, like what oil is made out of. As you know, if you get oil on your hands you can’t wash it off with water alone, but once you add soap, it starts to come off. That's because soap separates the lipids from each other. Because of this, soap is able to break down the outer layer of the COVID-19 molecule and destroy it, so it can no longer infect you.</a:t>
            </a:r>
            <a:endParaRPr lang="en-US" b="0" dirty="0">
              <a:effectLst/>
            </a:endParaRPr>
          </a:p>
          <a:p>
            <a:pPr marL="139700" indent="0" rtl="0">
              <a:spcBef>
                <a:spcPts val="0"/>
              </a:spcBef>
              <a:spcAft>
                <a:spcPts val="0"/>
              </a:spcAft>
              <a:buNone/>
            </a:pPr>
            <a:br>
              <a:rPr lang="en-US" b="0" dirty="0">
                <a:effectLst/>
              </a:rPr>
            </a:br>
            <a:r>
              <a:rPr lang="en-US" sz="1200" b="0" i="0" u="none" strike="noStrike" dirty="0">
                <a:solidFill>
                  <a:srgbClr val="000000"/>
                </a:solidFill>
                <a:effectLst/>
                <a:latin typeface="Arial" panose="020B0604020202020204" pitchFamily="34" charset="0"/>
              </a:rPr>
              <a:t>Always follow these five steps:</a:t>
            </a:r>
            <a:endParaRPr lang="en-US" b="0" dirty="0">
              <a:effectLst/>
            </a:endParaRPr>
          </a:p>
          <a:p>
            <a:pPr marL="457200" indent="-320040" rtl="0" fontAlgn="base">
              <a:spcBef>
                <a:spcPts val="0"/>
              </a:spcBef>
              <a:spcAft>
                <a:spcPts val="0"/>
              </a:spcAft>
              <a:buFont typeface="+mj-lt"/>
              <a:buAutoNum type="arabicPeriod"/>
            </a:pPr>
            <a:r>
              <a:rPr lang="en-US" sz="1200" b="1" i="0" u="none" strike="noStrike" dirty="0">
                <a:solidFill>
                  <a:srgbClr val="000000"/>
                </a:solidFill>
                <a:effectLst/>
                <a:latin typeface="Arial" panose="020B0604020202020204" pitchFamily="34" charset="0"/>
              </a:rPr>
              <a:t>Wet </a:t>
            </a:r>
            <a:r>
              <a:rPr lang="en-US" sz="1200" b="0" i="0" u="none" strike="noStrike" dirty="0">
                <a:solidFill>
                  <a:srgbClr val="000000"/>
                </a:solidFill>
                <a:effectLst/>
                <a:latin typeface="Arial" panose="020B0604020202020204" pitchFamily="34" charset="0"/>
              </a:rPr>
              <a:t>your hands with clean running water (warm or cold)</a:t>
            </a:r>
          </a:p>
          <a:p>
            <a:pPr marL="457200" indent="-320040" rtl="0" fontAlgn="base">
              <a:spcBef>
                <a:spcPts val="0"/>
              </a:spcBef>
              <a:spcAft>
                <a:spcPts val="0"/>
              </a:spcAft>
              <a:buFont typeface="+mj-lt"/>
              <a:buAutoNum type="arabicPeriod"/>
            </a:pPr>
            <a:r>
              <a:rPr lang="en-US" sz="1200" b="1" i="0" u="none" strike="noStrike" dirty="0">
                <a:solidFill>
                  <a:srgbClr val="000000"/>
                </a:solidFill>
                <a:effectLst/>
                <a:latin typeface="Arial" panose="020B0604020202020204" pitchFamily="34" charset="0"/>
              </a:rPr>
              <a:t>Soap up </a:t>
            </a:r>
            <a:r>
              <a:rPr lang="en-US" sz="1200" b="0" i="0" u="none" strike="noStrike" dirty="0">
                <a:solidFill>
                  <a:srgbClr val="000000"/>
                </a:solidFill>
                <a:effectLst/>
                <a:latin typeface="Arial" panose="020B0604020202020204" pitchFamily="34" charset="0"/>
              </a:rPr>
              <a:t>hands until there is lathering on the palm, behind the hands, between the fingers, and under the nails.</a:t>
            </a:r>
          </a:p>
          <a:p>
            <a:pPr marL="457200" indent="-320040" rtl="0" fontAlgn="base">
              <a:spcBef>
                <a:spcPts val="0"/>
              </a:spcBef>
              <a:spcAft>
                <a:spcPts val="0"/>
              </a:spcAft>
              <a:buFont typeface="+mj-lt"/>
              <a:buAutoNum type="arabicPeriod"/>
            </a:pPr>
            <a:r>
              <a:rPr lang="en-US" sz="1200" b="1" i="0" u="none" strike="noStrike" dirty="0">
                <a:solidFill>
                  <a:srgbClr val="000000"/>
                </a:solidFill>
                <a:effectLst/>
                <a:latin typeface="Arial" panose="020B0604020202020204" pitchFamily="34" charset="0"/>
              </a:rPr>
              <a:t>Scrub </a:t>
            </a:r>
            <a:r>
              <a:rPr lang="en-US" sz="1200" b="0" i="0" u="none" strike="noStrike" dirty="0">
                <a:solidFill>
                  <a:srgbClr val="000000"/>
                </a:solidFill>
                <a:effectLst/>
                <a:latin typeface="Arial" panose="020B0604020202020204" pitchFamily="34" charset="0"/>
              </a:rPr>
              <a:t>your hands for 20 seconds. It's like singing the “Happy Birthday” song from start to finish twice.</a:t>
            </a:r>
          </a:p>
          <a:p>
            <a:pPr marL="457200" indent="-320040" rtl="0" fontAlgn="base">
              <a:spcBef>
                <a:spcPts val="0"/>
              </a:spcBef>
              <a:spcAft>
                <a:spcPts val="0"/>
              </a:spcAft>
              <a:buFont typeface="+mj-lt"/>
              <a:buAutoNum type="arabicPeriod"/>
            </a:pPr>
            <a:r>
              <a:rPr lang="en-US" sz="1200" b="1" i="0" u="none" strike="noStrike" dirty="0">
                <a:solidFill>
                  <a:srgbClr val="000000"/>
                </a:solidFill>
                <a:effectLst/>
                <a:latin typeface="Arial" panose="020B0604020202020204" pitchFamily="34" charset="0"/>
              </a:rPr>
              <a:t>Rinse </a:t>
            </a:r>
            <a:r>
              <a:rPr lang="en-US" sz="1200" b="0" i="0" u="none" strike="noStrike" dirty="0">
                <a:solidFill>
                  <a:srgbClr val="000000"/>
                </a:solidFill>
                <a:effectLst/>
                <a:latin typeface="Arial" panose="020B0604020202020204" pitchFamily="34" charset="0"/>
              </a:rPr>
              <a:t>your hands well under clean running water.</a:t>
            </a:r>
          </a:p>
          <a:p>
            <a:pPr marL="457200" indent="-320040" rtl="0" fontAlgn="base">
              <a:spcBef>
                <a:spcPts val="0"/>
              </a:spcBef>
              <a:spcAft>
                <a:spcPts val="0"/>
              </a:spcAft>
              <a:buFont typeface="+mj-lt"/>
              <a:buAutoNum type="arabicPeriod"/>
            </a:pPr>
            <a:r>
              <a:rPr lang="en-US" sz="1200" b="1" i="0" u="none" strike="noStrike" dirty="0">
                <a:solidFill>
                  <a:srgbClr val="000000"/>
                </a:solidFill>
                <a:effectLst/>
                <a:latin typeface="Arial" panose="020B0604020202020204" pitchFamily="34" charset="0"/>
              </a:rPr>
              <a:t>Dry </a:t>
            </a:r>
            <a:r>
              <a:rPr lang="en-US" sz="1200" b="0" i="0" u="none" strike="noStrike" dirty="0">
                <a:solidFill>
                  <a:srgbClr val="000000"/>
                </a:solidFill>
                <a:effectLst/>
                <a:latin typeface="Arial" panose="020B0604020202020204" pitchFamily="34" charset="0"/>
              </a:rPr>
              <a:t>them with a clean towel or in the air.</a:t>
            </a:r>
          </a:p>
          <a:p>
            <a:pPr marL="139700" indent="0" rtl="0">
              <a:spcBef>
                <a:spcPts val="0"/>
              </a:spcBef>
              <a:spcAft>
                <a:spcPts val="0"/>
              </a:spcAft>
              <a:buNone/>
            </a:pPr>
            <a:br>
              <a:rPr lang="en-US" b="0" dirty="0">
                <a:effectLst/>
              </a:rPr>
            </a:br>
            <a:r>
              <a:rPr lang="en-US" sz="1200" b="0" i="0" u="none" strike="noStrike" dirty="0">
                <a:solidFill>
                  <a:srgbClr val="000000"/>
                </a:solidFill>
                <a:effectLst/>
                <a:latin typeface="Arial" panose="020B0604020202020204" pitchFamily="34" charset="0"/>
              </a:rPr>
              <a:t>If soap and water are not immediately available, you can use a hand sanitizer that contains at least 60% alcohol. But soap and water is always better because it not only destroys the virus, but also removes it from your hands.</a:t>
            </a:r>
            <a:endParaRPr lang="en-US" b="0" dirty="0">
              <a:effectLst/>
            </a:endParaRPr>
          </a:p>
          <a:p>
            <a:pPr marL="139700" indent="0" rtl="0">
              <a:spcBef>
                <a:spcPts val="0"/>
              </a:spcBef>
              <a:spcAft>
                <a:spcPts val="0"/>
              </a:spcAft>
              <a:buNone/>
            </a:pPr>
            <a:br>
              <a:rPr lang="en-US" b="0" dirty="0">
                <a:effectLst/>
              </a:rPr>
            </a:br>
            <a:r>
              <a:rPr lang="en-US" sz="1200" b="0" i="0" u="none" strike="noStrike" dirty="0">
                <a:solidFill>
                  <a:srgbClr val="000000"/>
                </a:solidFill>
                <a:effectLst/>
                <a:latin typeface="Arial" panose="020B0604020202020204" pitchFamily="34" charset="0"/>
              </a:rPr>
              <a:t>Remember to avoid touching your eyes, nose and mouth if you have not washed your hands.</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16EB4927-D214-4D31-87DE-1C25A9D94FF8}" type="slidenum">
              <a:rPr lang="en-US" smtClean="0"/>
              <a:t>15</a:t>
            </a:fld>
            <a:endParaRPr lang="en-US"/>
          </a:p>
        </p:txBody>
      </p:sp>
    </p:spTree>
    <p:extLst>
      <p:ext uri="{BB962C8B-B14F-4D97-AF65-F5344CB8AC3E}">
        <p14:creationId xmlns:p14="http://schemas.microsoft.com/office/powerpoint/2010/main" val="542550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rtl="0">
              <a:spcBef>
                <a:spcPts val="0"/>
              </a:spcBef>
              <a:spcAft>
                <a:spcPts val="0"/>
              </a:spcAft>
              <a:buNone/>
            </a:pPr>
            <a:r>
              <a:rPr lang="en-US" sz="1200" b="1" i="0" u="none" strike="noStrike" dirty="0">
                <a:solidFill>
                  <a:srgbClr val="000000"/>
                </a:solidFill>
                <a:effectLst/>
                <a:latin typeface="Arial" panose="020B0604020202020204" pitchFamily="34" charset="0"/>
              </a:rPr>
              <a:t>Keep your distance!</a:t>
            </a:r>
          </a:p>
          <a:p>
            <a:pPr marL="139700" indent="0" rtl="0">
              <a:spcBef>
                <a:spcPts val="0"/>
              </a:spcBef>
              <a:spcAft>
                <a:spcPts val="0"/>
              </a:spcAft>
              <a:buNone/>
            </a:pPr>
            <a:endParaRPr lang="en-US" sz="1200" b="0" i="0" u="none" strike="noStrike" dirty="0">
              <a:solidFill>
                <a:srgbClr val="000000"/>
              </a:solidFill>
              <a:effectLst/>
              <a:latin typeface="Arial" panose="020B0604020202020204" pitchFamily="34" charset="0"/>
            </a:endParaRPr>
          </a:p>
          <a:p>
            <a:pPr marL="139700" indent="0" rtl="0">
              <a:spcBef>
                <a:spcPts val="0"/>
              </a:spcBef>
              <a:spcAft>
                <a:spcPts val="0"/>
              </a:spcAft>
              <a:buNone/>
            </a:pPr>
            <a:r>
              <a:rPr lang="en-US" sz="1200" b="0" i="0" u="none" strike="noStrike" dirty="0">
                <a:solidFill>
                  <a:srgbClr val="000000"/>
                </a:solidFill>
                <a:effectLst/>
                <a:latin typeface="Arial" panose="020B0604020202020204" pitchFamily="34" charset="0"/>
              </a:rPr>
              <a:t>You can reduce your exposure to the virus by staying 6 feet or 2 meters from people you do not live with.</a:t>
            </a:r>
          </a:p>
          <a:p>
            <a:pPr marL="139700" indent="0" rtl="0">
              <a:spcBef>
                <a:spcPts val="0"/>
              </a:spcBef>
              <a:spcAft>
                <a:spcPts val="0"/>
              </a:spcAft>
              <a:buNone/>
            </a:pPr>
            <a:endParaRPr lang="en-US" sz="1200" b="0" i="0" u="none" strike="noStrike" dirty="0">
              <a:solidFill>
                <a:srgbClr val="000000"/>
              </a:solidFill>
              <a:effectLst/>
              <a:latin typeface="Arial" panose="020B0604020202020204" pitchFamily="34" charset="0"/>
            </a:endParaRPr>
          </a:p>
          <a:p>
            <a:pPr marL="139700" indent="0" rtl="0">
              <a:spcBef>
                <a:spcPts val="0"/>
              </a:spcBef>
              <a:spcAft>
                <a:spcPts val="0"/>
              </a:spcAft>
              <a:buNone/>
            </a:pPr>
            <a:r>
              <a:rPr lang="en-US" sz="1200" b="0" i="0" u="none" strike="noStrike" dirty="0">
                <a:solidFill>
                  <a:srgbClr val="000000"/>
                </a:solidFill>
                <a:effectLst/>
                <a:latin typeface="Arial" panose="020B0604020202020204" pitchFamily="34" charset="0"/>
              </a:rPr>
              <a:t>The main reason for keeping your distance between people is that COVID-19 is transmitted through the droplets that we breathe out when we breathe, talk, cough, sneeze, sing, etc. When someone is infected, the droplets they exhale spread the virus to the area around them. These droplets can travel up to 6 feet/2 meters or more.</a:t>
            </a:r>
            <a:endParaRPr lang="en-US" b="0" dirty="0">
              <a:effectLst/>
            </a:endParaRPr>
          </a:p>
          <a:p>
            <a:pPr marL="139700" indent="0" rtl="0">
              <a:spcBef>
                <a:spcPts val="0"/>
              </a:spcBef>
              <a:spcAft>
                <a:spcPts val="0"/>
              </a:spcAft>
              <a:buNone/>
            </a:pPr>
            <a:br>
              <a:rPr lang="en-US" b="0" dirty="0">
                <a:effectLst/>
              </a:rPr>
            </a:br>
            <a:r>
              <a:rPr lang="en-US" sz="1200" b="0" i="0" u="none" strike="noStrike" dirty="0">
                <a:solidFill>
                  <a:srgbClr val="000000"/>
                </a:solidFill>
                <a:effectLst/>
                <a:latin typeface="Arial" panose="020B0604020202020204" pitchFamily="34" charset="0"/>
              </a:rPr>
              <a:t>Remember, some people may be infected even though they appear healthy. These asymptomatic people could be someone at work, in the store, and even in the family. If they do not maintain at least 6 feet of distance, they can spread the virus to others through the droplets they exhale.</a:t>
            </a:r>
            <a:endParaRPr lang="en-US" b="0" dirty="0">
              <a:effectLst/>
            </a:endParaRPr>
          </a:p>
          <a:p>
            <a:pPr marL="13970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16EB4927-D214-4D31-87DE-1C25A9D94FF8}" type="slidenum">
              <a:rPr lang="en-US" smtClean="0"/>
              <a:t>16</a:t>
            </a:fld>
            <a:endParaRPr lang="en-US"/>
          </a:p>
        </p:txBody>
      </p:sp>
    </p:spTree>
    <p:extLst>
      <p:ext uri="{BB962C8B-B14F-4D97-AF65-F5344CB8AC3E}">
        <p14:creationId xmlns:p14="http://schemas.microsoft.com/office/powerpoint/2010/main" val="597370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Lastly, we will talk about COVID-19 vaccines which are becoming more available.</a:t>
            </a:r>
          </a:p>
          <a:p>
            <a:endParaRPr lang="en-US" dirty="0"/>
          </a:p>
        </p:txBody>
      </p:sp>
      <p:sp>
        <p:nvSpPr>
          <p:cNvPr id="4" name="Slide Number Placeholder 3"/>
          <p:cNvSpPr>
            <a:spLocks noGrp="1"/>
          </p:cNvSpPr>
          <p:nvPr>
            <p:ph type="sldNum" sz="quarter" idx="5"/>
          </p:nvPr>
        </p:nvSpPr>
        <p:spPr/>
        <p:txBody>
          <a:bodyPr/>
          <a:lstStyle/>
          <a:p>
            <a:fld id="{16EB4927-D214-4D31-87DE-1C25A9D94FF8}" type="slidenum">
              <a:rPr lang="en-US" smtClean="0"/>
              <a:t>17</a:t>
            </a:fld>
            <a:endParaRPr lang="en-US"/>
          </a:p>
        </p:txBody>
      </p:sp>
    </p:spTree>
    <p:extLst>
      <p:ext uri="{BB962C8B-B14F-4D97-AF65-F5344CB8AC3E}">
        <p14:creationId xmlns:p14="http://schemas.microsoft.com/office/powerpoint/2010/main" val="3587357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rtl="0">
              <a:spcBef>
                <a:spcPts val="0"/>
              </a:spcBef>
              <a:spcAft>
                <a:spcPts val="0"/>
              </a:spcAft>
              <a:buNone/>
            </a:pPr>
            <a:r>
              <a:rPr lang="en-US" sz="1200" b="1" i="0" u="none" strike="noStrike" dirty="0">
                <a:solidFill>
                  <a:srgbClr val="000000"/>
                </a:solidFill>
                <a:effectLst/>
                <a:latin typeface="Arial" panose="020B0604020202020204" pitchFamily="34" charset="0"/>
              </a:rPr>
              <a:t>Get vaccinated!</a:t>
            </a:r>
          </a:p>
          <a:p>
            <a:pPr marL="139700" indent="0" rtl="0">
              <a:spcBef>
                <a:spcPts val="0"/>
              </a:spcBef>
              <a:spcAft>
                <a:spcPts val="0"/>
              </a:spcAft>
              <a:buNone/>
            </a:pPr>
            <a:endParaRPr lang="en-US" sz="1200" b="0" i="0" u="none" strike="noStrike" dirty="0">
              <a:solidFill>
                <a:srgbClr val="000000"/>
              </a:solidFill>
              <a:effectLst/>
              <a:latin typeface="Arial" panose="020B0604020202020204" pitchFamily="34" charset="0"/>
            </a:endParaRPr>
          </a:p>
          <a:p>
            <a:pPr marL="139700" indent="0" rtl="0">
              <a:spcBef>
                <a:spcPts val="0"/>
              </a:spcBef>
              <a:spcAft>
                <a:spcPts val="0"/>
              </a:spcAft>
              <a:buNone/>
            </a:pPr>
            <a:r>
              <a:rPr lang="en-US" sz="1200" b="0" i="0" u="none" strike="noStrike" dirty="0">
                <a:solidFill>
                  <a:srgbClr val="000000"/>
                </a:solidFill>
                <a:effectLst/>
                <a:latin typeface="Arial" panose="020B0604020202020204" pitchFamily="34" charset="0"/>
              </a:rPr>
              <a:t>In general, vaccines "teach" the body to defend itself by creating defenses against a virus. These defenses are like soldiers that your body creates that are ready for battle in case the virus enters your body.</a:t>
            </a:r>
            <a:endParaRPr lang="en-US" b="0" dirty="0">
              <a:effectLst/>
            </a:endParaRPr>
          </a:p>
          <a:p>
            <a:pPr marL="139700" indent="0" rtl="0">
              <a:spcBef>
                <a:spcPts val="0"/>
              </a:spcBef>
              <a:spcAft>
                <a:spcPts val="0"/>
              </a:spcAft>
              <a:buNone/>
            </a:pPr>
            <a:endParaRPr lang="en-US" sz="1200" b="0" i="0" u="none" strike="noStrike" dirty="0">
              <a:solidFill>
                <a:srgbClr val="000000"/>
              </a:solidFill>
              <a:effectLst/>
              <a:latin typeface="Arial" panose="020B0604020202020204" pitchFamily="34" charset="0"/>
            </a:endParaRPr>
          </a:p>
          <a:p>
            <a:pPr marL="139700" indent="0" rtl="0">
              <a:spcBef>
                <a:spcPts val="0"/>
              </a:spcBef>
              <a:spcAft>
                <a:spcPts val="0"/>
              </a:spcAft>
              <a:buNone/>
            </a:pPr>
            <a:r>
              <a:rPr lang="en-US" sz="1200" b="0" i="0" u="none" strike="noStrike" dirty="0">
                <a:solidFill>
                  <a:srgbClr val="000000"/>
                </a:solidFill>
                <a:effectLst/>
                <a:latin typeface="Arial" panose="020B0604020202020204" pitchFamily="34" charset="0"/>
              </a:rPr>
              <a:t>The COVID-19 vaccine has been rigorously tested and is safe. Three vaccines have been authorized for COVID-19. Two require two doses (Pfizer and </a:t>
            </a:r>
            <a:r>
              <a:rPr lang="en-US" sz="1200" b="0" i="0" u="none" strike="noStrike" dirty="0" err="1">
                <a:solidFill>
                  <a:srgbClr val="000000"/>
                </a:solidFill>
                <a:effectLst/>
                <a:latin typeface="Arial" panose="020B0604020202020204" pitchFamily="34" charset="0"/>
              </a:rPr>
              <a:t>Moderna</a:t>
            </a:r>
            <a:r>
              <a:rPr lang="en-US" sz="1200" b="0" i="0" u="none" strike="noStrike" dirty="0">
                <a:solidFill>
                  <a:srgbClr val="000000"/>
                </a:solidFill>
                <a:effectLst/>
                <a:latin typeface="Arial" panose="020B0604020202020204" pitchFamily="34" charset="0"/>
              </a:rPr>
              <a:t>) and one requires a single dose (Johnson &amp; Johnson). All three vaccines have been tested and are effective. After you receive the vaccine, you may experience mild side effects, like pain or swelling where the shot was given. Some people may also feel symptoms similar to COVID-19, like feeling tired, having a headache, or chills. But those symptoms are a signal that your immune system is reacting to the vaccine and preparing to defend itself from the virus. Side effects from the vaccine do not last long, usually less than 2 days, and are less severe than the actual disease. It is more common to experience side effects after the second shot, and people who are younger tend to have a bigger reaction to the vaccine than older people. </a:t>
            </a:r>
            <a:endParaRPr lang="en-US" b="0" dirty="0">
              <a:effectLst/>
            </a:endParaRPr>
          </a:p>
          <a:p>
            <a:pPr marL="139700" indent="0">
              <a:buNone/>
            </a:pPr>
            <a:endParaRPr lang="en-US" dirty="0"/>
          </a:p>
          <a:p>
            <a:pPr marL="139700" indent="0">
              <a:buNone/>
            </a:pPr>
            <a:r>
              <a:rPr lang="en-US" sz="1200" b="0" i="0" u="none" strike="noStrike" dirty="0">
                <a:solidFill>
                  <a:srgbClr val="000000"/>
                </a:solidFill>
                <a:effectLst/>
                <a:latin typeface="Arial" panose="020B0604020202020204" pitchFamily="34" charset="0"/>
              </a:rPr>
              <a:t>It is important to continue practicing all of the prevention strategies that we have discussed even after you receive the vaccine. It takes a few weeks after the second shot before the vaccine can actually protect you since your body needs time to build up its defenses. Also, not everyone has received the vaccine, and scientists are still learning about whether or not someone who has been vaccinated can still spread the virus and infect others. It is also not known yet for how long the vaccine will protect against the virus. This is why we should continue practicing the prevention strategies we have discussed, like wearing a face covering and maintaining distance from others, until we know more.</a:t>
            </a:r>
            <a:endParaRPr lang="en-US" dirty="0"/>
          </a:p>
          <a:p>
            <a:endParaRPr lang="en-US" dirty="0"/>
          </a:p>
        </p:txBody>
      </p:sp>
      <p:sp>
        <p:nvSpPr>
          <p:cNvPr id="4" name="Slide Number Placeholder 3"/>
          <p:cNvSpPr>
            <a:spLocks noGrp="1"/>
          </p:cNvSpPr>
          <p:nvPr>
            <p:ph type="sldNum" sz="quarter" idx="5"/>
          </p:nvPr>
        </p:nvSpPr>
        <p:spPr/>
        <p:txBody>
          <a:bodyPr/>
          <a:lstStyle/>
          <a:p>
            <a:fld id="{16EB4927-D214-4D31-87DE-1C25A9D94FF8}" type="slidenum">
              <a:rPr lang="en-US" smtClean="0"/>
              <a:t>18</a:t>
            </a:fld>
            <a:endParaRPr lang="en-US"/>
          </a:p>
        </p:txBody>
      </p:sp>
    </p:spTree>
    <p:extLst>
      <p:ext uri="{BB962C8B-B14F-4D97-AF65-F5344CB8AC3E}">
        <p14:creationId xmlns:p14="http://schemas.microsoft.com/office/powerpoint/2010/main" val="290611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 is COVID-19?</a:t>
            </a:r>
          </a:p>
          <a:p>
            <a:endParaRPr lang="en-US" dirty="0"/>
          </a:p>
        </p:txBody>
      </p:sp>
      <p:sp>
        <p:nvSpPr>
          <p:cNvPr id="4" name="Slide Number Placeholder 3"/>
          <p:cNvSpPr>
            <a:spLocks noGrp="1"/>
          </p:cNvSpPr>
          <p:nvPr>
            <p:ph type="sldNum" sz="quarter" idx="5"/>
          </p:nvPr>
        </p:nvSpPr>
        <p:spPr/>
        <p:txBody>
          <a:bodyPr/>
          <a:lstStyle/>
          <a:p>
            <a:fld id="{16EB4927-D214-4D31-87DE-1C25A9D94FF8}" type="slidenum">
              <a:rPr lang="en-US" smtClean="0"/>
              <a:t>2</a:t>
            </a:fld>
            <a:endParaRPr lang="en-US"/>
          </a:p>
        </p:txBody>
      </p:sp>
    </p:spTree>
    <p:extLst>
      <p:ext uri="{BB962C8B-B14F-4D97-AF65-F5344CB8AC3E}">
        <p14:creationId xmlns:p14="http://schemas.microsoft.com/office/powerpoint/2010/main" val="8363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What is COVID-19?</a:t>
            </a:r>
          </a:p>
          <a:p>
            <a:pPr marL="0" lvl="0" indent="0" algn="l" rtl="0">
              <a:spcBef>
                <a:spcPts val="0"/>
              </a:spcBef>
              <a:spcAft>
                <a:spcPts val="0"/>
              </a:spcAft>
              <a:buNone/>
            </a:pPr>
            <a:endParaRPr lang="en-US" b="1" dirty="0"/>
          </a:p>
          <a:p>
            <a:pPr marL="0" lvl="0" indent="0" algn="l" rtl="0">
              <a:spcBef>
                <a:spcPts val="0"/>
              </a:spcBef>
              <a:spcAft>
                <a:spcPts val="0"/>
              </a:spcAft>
              <a:buNone/>
            </a:pPr>
            <a:r>
              <a:rPr lang="en-US" sz="1200" b="0" i="0" u="none" strike="noStrike" dirty="0">
                <a:solidFill>
                  <a:srgbClr val="000000"/>
                </a:solidFill>
                <a:effectLst/>
                <a:latin typeface="Arial" panose="020B0604020202020204" pitchFamily="34" charset="0"/>
              </a:rPr>
              <a:t>COVID-19 is a virus. Viruses are very small germs. We cannot see viruses with the naked eye and would need a very powerful microscope to see them. Viruses are so small that millions of them could fit into a grain of salt.</a:t>
            </a:r>
          </a:p>
          <a:p>
            <a:pPr marL="0" lvl="0" indent="0" algn="l" rtl="0">
              <a:spcBef>
                <a:spcPts val="0"/>
              </a:spcBef>
              <a:spcAft>
                <a:spcPts val="0"/>
              </a:spcAft>
              <a:buNone/>
            </a:pPr>
            <a:endParaRPr lang="en-US" sz="1200" b="0" i="0" u="none" strike="noStrike" dirty="0">
              <a:solidFill>
                <a:srgbClr val="000000"/>
              </a:solidFill>
              <a:effectLst/>
              <a:latin typeface="Arial" panose="020B0604020202020204" pitchFamily="34" charset="0"/>
            </a:endParaRPr>
          </a:p>
          <a:p>
            <a:pPr marL="0" indent="0">
              <a:buNone/>
            </a:pPr>
            <a:r>
              <a:rPr lang="en-US" sz="900" dirty="0"/>
              <a:t>Coronavirus disease, an infectious disease caused by the </a:t>
            </a:r>
            <a:r>
              <a:rPr lang="en-US" sz="900" u="sng" dirty="0"/>
              <a:t>s</a:t>
            </a:r>
            <a:r>
              <a:rPr lang="en-US" sz="900" dirty="0"/>
              <a:t>evere </a:t>
            </a:r>
            <a:r>
              <a:rPr lang="en-US" sz="900" u="sng" dirty="0"/>
              <a:t>a</a:t>
            </a:r>
            <a:r>
              <a:rPr lang="en-US" sz="900" dirty="0"/>
              <a:t>cute </a:t>
            </a:r>
            <a:r>
              <a:rPr lang="en-US" sz="900" u="sng" dirty="0"/>
              <a:t>r</a:t>
            </a:r>
            <a:r>
              <a:rPr lang="en-US" sz="900" dirty="0"/>
              <a:t>espiratory </a:t>
            </a:r>
            <a:r>
              <a:rPr lang="en-US" sz="900" u="sng" dirty="0"/>
              <a:t>s</a:t>
            </a:r>
            <a:r>
              <a:rPr lang="en-US" sz="900" dirty="0"/>
              <a:t>yndrome </a:t>
            </a:r>
            <a:r>
              <a:rPr lang="en-US" sz="900" u="sng" dirty="0"/>
              <a:t>co</a:t>
            </a:r>
            <a:r>
              <a:rPr lang="en-US" sz="900" dirty="0"/>
              <a:t>rona</a:t>
            </a:r>
            <a:r>
              <a:rPr lang="en-US" sz="900" u="sng" dirty="0"/>
              <a:t>v</a:t>
            </a:r>
            <a:r>
              <a:rPr lang="en-US" sz="900" dirty="0"/>
              <a:t>irus 2 (SARS-CoV-2).</a:t>
            </a:r>
          </a:p>
          <a:p>
            <a:pPr marL="0" lvl="0" indent="0" algn="l" rtl="0">
              <a:spcBef>
                <a:spcPts val="0"/>
              </a:spcBef>
              <a:spcAft>
                <a:spcPts val="0"/>
              </a:spcAft>
              <a:buNone/>
            </a:pPr>
            <a:endParaRPr lang="en-US" dirty="0"/>
          </a:p>
          <a:p>
            <a:pPr marL="0" lvl="0" indent="0" algn="l" rtl="0">
              <a:spcBef>
                <a:spcPts val="0"/>
              </a:spcBef>
              <a:spcAft>
                <a:spcPts val="0"/>
              </a:spcAft>
              <a:buNone/>
            </a:pPr>
            <a:r>
              <a:rPr lang="en-US" sz="1200" b="0" i="0" u="none" strike="noStrike" dirty="0">
                <a:solidFill>
                  <a:srgbClr val="000000"/>
                </a:solidFill>
                <a:effectLst/>
                <a:latin typeface="Arial" panose="020B0604020202020204" pitchFamily="34" charset="0"/>
              </a:rPr>
              <a:t>COVID-19 is a new disease and is different than the common flu. Both can cause serious illness, even one that leads to hospitalization or death. Although we’re still learning about COVID-19, recent studies confirm that COVID-19 is more deadly than the seasonal flu.</a:t>
            </a:r>
            <a:endParaRPr lang="en-US" dirty="0"/>
          </a:p>
          <a:p>
            <a:endParaRPr lang="en-US" dirty="0"/>
          </a:p>
        </p:txBody>
      </p:sp>
      <p:sp>
        <p:nvSpPr>
          <p:cNvPr id="4" name="Slide Number Placeholder 3"/>
          <p:cNvSpPr>
            <a:spLocks noGrp="1"/>
          </p:cNvSpPr>
          <p:nvPr>
            <p:ph type="sldNum" sz="quarter" idx="5"/>
          </p:nvPr>
        </p:nvSpPr>
        <p:spPr/>
        <p:txBody>
          <a:bodyPr/>
          <a:lstStyle/>
          <a:p>
            <a:fld id="{16EB4927-D214-4D31-87DE-1C25A9D94FF8}" type="slidenum">
              <a:rPr lang="en-US" smtClean="0"/>
              <a:t>3</a:t>
            </a:fld>
            <a:endParaRPr lang="en-US"/>
          </a:p>
        </p:txBody>
      </p:sp>
    </p:spTree>
    <p:extLst>
      <p:ext uri="{BB962C8B-B14F-4D97-AF65-F5344CB8AC3E}">
        <p14:creationId xmlns:p14="http://schemas.microsoft.com/office/powerpoint/2010/main" val="44295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Now we are going to talk about how COVID-19 spreads. </a:t>
            </a:r>
          </a:p>
          <a:p>
            <a:endParaRPr lang="en-US" dirty="0"/>
          </a:p>
        </p:txBody>
      </p:sp>
      <p:sp>
        <p:nvSpPr>
          <p:cNvPr id="4" name="Slide Number Placeholder 3"/>
          <p:cNvSpPr>
            <a:spLocks noGrp="1"/>
          </p:cNvSpPr>
          <p:nvPr>
            <p:ph type="sldNum" sz="quarter" idx="5"/>
          </p:nvPr>
        </p:nvSpPr>
        <p:spPr/>
        <p:txBody>
          <a:bodyPr/>
          <a:lstStyle/>
          <a:p>
            <a:fld id="{16EB4927-D214-4D31-87DE-1C25A9D94FF8}" type="slidenum">
              <a:rPr lang="en-US" smtClean="0"/>
              <a:t>4</a:t>
            </a:fld>
            <a:endParaRPr lang="en-US"/>
          </a:p>
        </p:txBody>
      </p:sp>
    </p:spTree>
    <p:extLst>
      <p:ext uri="{BB962C8B-B14F-4D97-AF65-F5344CB8AC3E}">
        <p14:creationId xmlns:p14="http://schemas.microsoft.com/office/powerpoint/2010/main" val="271550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rtl="0">
              <a:spcBef>
                <a:spcPts val="0"/>
              </a:spcBef>
              <a:spcAft>
                <a:spcPts val="0"/>
              </a:spcAft>
              <a:buNone/>
            </a:pPr>
            <a:r>
              <a:rPr lang="en-US" sz="1200" b="1" i="0" u="none" strike="noStrike" dirty="0">
                <a:solidFill>
                  <a:srgbClr val="000000"/>
                </a:solidFill>
                <a:effectLst/>
                <a:latin typeface="Arial" panose="020B0604020202020204" pitchFamily="34" charset="0"/>
              </a:rPr>
              <a:t>How does COVID-19 spread?</a:t>
            </a:r>
          </a:p>
          <a:p>
            <a:pPr marL="139700" indent="0" rtl="0">
              <a:spcBef>
                <a:spcPts val="0"/>
              </a:spcBef>
              <a:spcAft>
                <a:spcPts val="0"/>
              </a:spcAft>
              <a:buNone/>
            </a:pPr>
            <a:endParaRPr lang="en-US" sz="1200" b="0" i="0" u="none" strike="noStrike" dirty="0">
              <a:solidFill>
                <a:srgbClr val="000000"/>
              </a:solidFill>
              <a:effectLst/>
              <a:latin typeface="Arial" panose="020B0604020202020204" pitchFamily="34" charset="0"/>
            </a:endParaRPr>
          </a:p>
          <a:p>
            <a:pPr marL="139700" indent="0" rtl="0">
              <a:spcBef>
                <a:spcPts val="0"/>
              </a:spcBef>
              <a:spcAft>
                <a:spcPts val="0"/>
              </a:spcAft>
              <a:buNone/>
            </a:pPr>
            <a:r>
              <a:rPr lang="en-US" sz="1200" b="0" i="0" u="none" strike="noStrike" dirty="0">
                <a:solidFill>
                  <a:srgbClr val="000000"/>
                </a:solidFill>
                <a:effectLst/>
                <a:latin typeface="Arial" panose="020B0604020202020204" pitchFamily="34" charset="0"/>
              </a:rPr>
              <a:t>All people, when we breathe, inhale (pull in) and exhale (push out) air that has been in our lungs. When that air comes out, it carries very small droplets, which could carry the virus if the person is infected with COVID-19.</a:t>
            </a:r>
            <a:endParaRPr lang="en-US" b="0" dirty="0">
              <a:effectLst/>
            </a:endParaRPr>
          </a:p>
          <a:p>
            <a:pPr marL="139700" indent="0" rtl="0">
              <a:spcBef>
                <a:spcPts val="0"/>
              </a:spcBef>
              <a:spcAft>
                <a:spcPts val="0"/>
              </a:spcAft>
              <a:buNone/>
            </a:pPr>
            <a:br>
              <a:rPr lang="en-US" b="0" dirty="0">
                <a:effectLst/>
              </a:rPr>
            </a:br>
            <a:r>
              <a:rPr lang="en-US" sz="1200" b="0" i="1" u="none" strike="noStrike" dirty="0">
                <a:solidFill>
                  <a:srgbClr val="000000"/>
                </a:solidFill>
                <a:effectLst/>
                <a:latin typeface="Arial" panose="020B0604020202020204" pitchFamily="34" charset="0"/>
              </a:rPr>
              <a:t>Have you noticed that when it is very cold, a cloud-like vapor forms when we blow the air out, or when we speak? </a:t>
            </a:r>
            <a:endParaRPr lang="en-US" b="0" dirty="0">
              <a:effectLst/>
            </a:endParaRPr>
          </a:p>
          <a:p>
            <a:pPr marL="139700" indent="0" rtl="0">
              <a:spcBef>
                <a:spcPts val="0"/>
              </a:spcBef>
              <a:spcAft>
                <a:spcPts val="0"/>
              </a:spcAft>
              <a:buNone/>
            </a:pPr>
            <a:br>
              <a:rPr lang="en-US" b="0" dirty="0">
                <a:effectLst/>
              </a:rPr>
            </a:br>
            <a:r>
              <a:rPr lang="en-US" sz="1200" b="0" i="0" u="none" strike="noStrike" dirty="0">
                <a:solidFill>
                  <a:srgbClr val="000000"/>
                </a:solidFill>
                <a:effectLst/>
                <a:latin typeface="Arial" panose="020B0604020202020204" pitchFamily="34" charset="0"/>
              </a:rPr>
              <a:t>Those are the droplets that come out as part of the breath all the time. When it is cold, we notice them, because the air in the lungs is warmer than the cold air. </a:t>
            </a:r>
            <a:endParaRPr lang="en-US" b="0" dirty="0">
              <a:effectLst/>
            </a:endParaRPr>
          </a:p>
          <a:p>
            <a:pPr marL="139700" indent="0" rtl="0">
              <a:spcBef>
                <a:spcPts val="0"/>
              </a:spcBef>
              <a:spcAft>
                <a:spcPts val="0"/>
              </a:spcAft>
              <a:buNone/>
            </a:pPr>
            <a:br>
              <a:rPr lang="en-US" b="0" dirty="0">
                <a:effectLst/>
              </a:rPr>
            </a:br>
            <a:r>
              <a:rPr lang="en-US" sz="1200" b="0" i="0" u="none" strike="noStrike" dirty="0">
                <a:solidFill>
                  <a:srgbClr val="000000"/>
                </a:solidFill>
                <a:effectLst/>
                <a:latin typeface="Arial" panose="020B0604020202020204" pitchFamily="34" charset="0"/>
              </a:rPr>
              <a:t>The droplets that are exhaled can be of different sizes. The biggest ones are heavier and fall to the ground quickly. The smaller ones are lighter and can hang in the air for a while.</a:t>
            </a:r>
            <a:endParaRPr lang="en-US" b="0" dirty="0">
              <a:effectLst/>
            </a:endParaRPr>
          </a:p>
          <a:p>
            <a:pPr marL="139700" indent="0" rtl="0">
              <a:spcBef>
                <a:spcPts val="0"/>
              </a:spcBef>
              <a:spcAft>
                <a:spcPts val="0"/>
              </a:spcAft>
              <a:buNone/>
            </a:pPr>
            <a:br>
              <a:rPr lang="en-US" b="0" dirty="0">
                <a:effectLst/>
              </a:rPr>
            </a:br>
            <a:r>
              <a:rPr lang="en-US" sz="1200" b="0" i="0" u="none" strike="noStrike" dirty="0">
                <a:solidFill>
                  <a:srgbClr val="000000"/>
                </a:solidFill>
                <a:effectLst/>
                <a:latin typeface="Arial" panose="020B0604020202020204" pitchFamily="34" charset="0"/>
              </a:rPr>
              <a:t>To see how the smallest droplets move suspended in the air for some time, think about what happens when someone is roasting hot peppers in the kitchen and the smell reaches other parts of the house. This is because the particles with the smell of the peppers have moved through the air.</a:t>
            </a:r>
            <a:endParaRPr lang="en-US" b="0" dirty="0">
              <a:effectLst/>
            </a:endParaRPr>
          </a:p>
          <a:p>
            <a:pPr marL="139700" indent="0" rtl="0">
              <a:spcBef>
                <a:spcPts val="0"/>
              </a:spcBef>
              <a:spcAft>
                <a:spcPts val="0"/>
              </a:spcAft>
              <a:buNone/>
            </a:pPr>
            <a:br>
              <a:rPr lang="en-US" b="0" dirty="0">
                <a:effectLst/>
              </a:rPr>
            </a:br>
            <a:r>
              <a:rPr lang="en-US" sz="1200" b="0" i="0" u="none" strike="noStrike" dirty="0">
                <a:solidFill>
                  <a:srgbClr val="000000"/>
                </a:solidFill>
                <a:effectLst/>
                <a:latin typeface="Arial" panose="020B0604020202020204" pitchFamily="34" charset="0"/>
              </a:rPr>
              <a:t>In the case of COVID-19, if a healthy person breathes in droplets that carry the virus, the virus could enter their body and infect them.</a:t>
            </a:r>
            <a:endParaRPr lang="en-US" dirty="0"/>
          </a:p>
          <a:p>
            <a:endParaRPr lang="en-US" dirty="0"/>
          </a:p>
        </p:txBody>
      </p:sp>
      <p:sp>
        <p:nvSpPr>
          <p:cNvPr id="4" name="Slide Number Placeholder 3"/>
          <p:cNvSpPr>
            <a:spLocks noGrp="1"/>
          </p:cNvSpPr>
          <p:nvPr>
            <p:ph type="sldNum" sz="quarter" idx="5"/>
          </p:nvPr>
        </p:nvSpPr>
        <p:spPr/>
        <p:txBody>
          <a:bodyPr/>
          <a:lstStyle/>
          <a:p>
            <a:fld id="{16EB4927-D214-4D31-87DE-1C25A9D94FF8}" type="slidenum">
              <a:rPr lang="en-US" smtClean="0"/>
              <a:t>5</a:t>
            </a:fld>
            <a:endParaRPr lang="en-US"/>
          </a:p>
        </p:txBody>
      </p:sp>
    </p:spTree>
    <p:extLst>
      <p:ext uri="{BB962C8B-B14F-4D97-AF65-F5344CB8AC3E}">
        <p14:creationId xmlns:p14="http://schemas.microsoft.com/office/powerpoint/2010/main" val="393171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rgbClr val="000000"/>
                </a:solidFill>
                <a:effectLst/>
                <a:latin typeface="Arial" panose="020B0604020202020204" pitchFamily="34" charset="0"/>
              </a:rPr>
              <a:t>Now we are going to talk about common COVID-19 symptoms. </a:t>
            </a:r>
          </a:p>
        </p:txBody>
      </p:sp>
      <p:sp>
        <p:nvSpPr>
          <p:cNvPr id="4" name="Slide Number Placeholder 3"/>
          <p:cNvSpPr>
            <a:spLocks noGrp="1"/>
          </p:cNvSpPr>
          <p:nvPr>
            <p:ph type="sldNum" sz="quarter" idx="5"/>
          </p:nvPr>
        </p:nvSpPr>
        <p:spPr/>
        <p:txBody>
          <a:bodyPr/>
          <a:lstStyle/>
          <a:p>
            <a:fld id="{16EB4927-D214-4D31-87DE-1C25A9D94FF8}" type="slidenum">
              <a:rPr lang="en-US" smtClean="0"/>
              <a:t>6</a:t>
            </a:fld>
            <a:endParaRPr lang="en-US"/>
          </a:p>
        </p:txBody>
      </p:sp>
    </p:spTree>
    <p:extLst>
      <p:ext uri="{BB962C8B-B14F-4D97-AF65-F5344CB8AC3E}">
        <p14:creationId xmlns:p14="http://schemas.microsoft.com/office/powerpoint/2010/main" val="1822280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dirty="0">
                <a:solidFill>
                  <a:srgbClr val="000000"/>
                </a:solidFill>
                <a:effectLst/>
                <a:latin typeface="Arial" panose="020B0604020202020204" pitchFamily="34" charset="0"/>
              </a:rPr>
              <a:t>COVID-19 is highly contagious and affects people differently. Among the differences is that there are people who have symptoms and others who never develop symptoms (known as asymptomatic). People with and without symptoms are both contagious and can spread the virus to others.</a:t>
            </a:r>
          </a:p>
          <a:p>
            <a:pPr marL="0" lvl="0" indent="0" algn="l" rtl="0">
              <a:spcBef>
                <a:spcPts val="0"/>
              </a:spcBef>
              <a:spcAft>
                <a:spcPts val="0"/>
              </a:spcAft>
              <a:buNone/>
            </a:pPr>
            <a:br>
              <a:rPr lang="en-US" b="0" dirty="0">
                <a:effectLst/>
              </a:rPr>
            </a:br>
            <a:r>
              <a:rPr lang="en-US" sz="1200" b="0" i="0" u="none" strike="noStrike" dirty="0">
                <a:solidFill>
                  <a:srgbClr val="000000"/>
                </a:solidFill>
                <a:effectLst/>
                <a:latin typeface="Arial" panose="020B0604020202020204" pitchFamily="34" charset="0"/>
              </a:rPr>
              <a:t>In some infected people, symptoms can appear </a:t>
            </a:r>
            <a:r>
              <a:rPr lang="en-US" sz="1200" b="1" i="0" u="none" strike="noStrike" dirty="0">
                <a:solidFill>
                  <a:srgbClr val="000000"/>
                </a:solidFill>
                <a:effectLst/>
                <a:latin typeface="Arial" panose="020B0604020202020204" pitchFamily="34" charset="0"/>
              </a:rPr>
              <a:t>2 to 14 days after exposure to the virus.</a:t>
            </a:r>
            <a:endParaRPr lang="en-US" sz="900" b="0" i="0" u="none" strike="noStrike" dirty="0">
              <a:solidFill>
                <a:srgbClr val="000000"/>
              </a:solidFill>
              <a:effectLst/>
              <a:latin typeface="Arial"/>
            </a:endParaRPr>
          </a:p>
          <a:p>
            <a:pPr marL="0" lvl="0" indent="0" algn="l" rtl="0">
              <a:spcBef>
                <a:spcPts val="0"/>
              </a:spcBef>
              <a:spcAft>
                <a:spcPts val="0"/>
              </a:spcAft>
              <a:buNone/>
            </a:pPr>
            <a:endParaRPr lang="en-US" sz="900" b="0" i="0" u="none" strike="noStrike" dirty="0">
              <a:solidFill>
                <a:srgbClr val="000000"/>
              </a:solidFill>
              <a:effectLst/>
              <a:latin typeface="Arial"/>
            </a:endParaRPr>
          </a:p>
          <a:p>
            <a:pPr marL="0" lvl="0" indent="0" algn="l" rtl="0">
              <a:spcBef>
                <a:spcPts val="0"/>
              </a:spcBef>
              <a:spcAft>
                <a:spcPts val="0"/>
              </a:spcAft>
              <a:buNone/>
            </a:pPr>
            <a:r>
              <a:rPr lang="en-US" sz="1200" b="0" i="0" u="none" strike="noStrike" dirty="0">
                <a:solidFill>
                  <a:srgbClr val="000000"/>
                </a:solidFill>
                <a:effectLst/>
                <a:latin typeface="Arial" panose="020B0604020202020204" pitchFamily="34" charset="0"/>
              </a:rPr>
              <a:t>Common Symptoms of COVID-19:</a:t>
            </a:r>
            <a:endParaRPr lang="en-US" b="0" dirty="0">
              <a:effectLst/>
            </a:endParaRPr>
          </a:p>
          <a:p>
            <a:pPr marL="457200" indent="-32004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Fever or chills</a:t>
            </a:r>
          </a:p>
          <a:p>
            <a:pPr marL="457200" indent="-32004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Cough</a:t>
            </a:r>
          </a:p>
          <a:p>
            <a:pPr marL="457200" indent="-32004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Shortness of breath or difficulty breathing</a:t>
            </a:r>
          </a:p>
          <a:p>
            <a:pPr marL="457200" indent="-32004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Fatigue</a:t>
            </a:r>
          </a:p>
          <a:p>
            <a:pPr marL="457200" indent="-32004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Muscle or body aches</a:t>
            </a:r>
          </a:p>
          <a:p>
            <a:pPr marL="457200" indent="-32004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Headache</a:t>
            </a:r>
          </a:p>
          <a:p>
            <a:pPr marL="457200" indent="-32004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New loss of smell or taste</a:t>
            </a:r>
          </a:p>
          <a:p>
            <a:pPr marL="457200" indent="-32004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Sore throat</a:t>
            </a:r>
          </a:p>
          <a:p>
            <a:pPr marL="457200" indent="-32004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Congestion or runny nose</a:t>
            </a:r>
          </a:p>
          <a:p>
            <a:pPr marL="457200" indent="-32004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Nausea or vomiting</a:t>
            </a:r>
          </a:p>
          <a:p>
            <a:pPr marL="457200" indent="-32004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Diarrhea</a:t>
            </a:r>
          </a:p>
        </p:txBody>
      </p:sp>
      <p:sp>
        <p:nvSpPr>
          <p:cNvPr id="4" name="Slide Number Placeholder 3"/>
          <p:cNvSpPr>
            <a:spLocks noGrp="1"/>
          </p:cNvSpPr>
          <p:nvPr>
            <p:ph type="sldNum" sz="quarter" idx="5"/>
          </p:nvPr>
        </p:nvSpPr>
        <p:spPr/>
        <p:txBody>
          <a:bodyPr/>
          <a:lstStyle/>
          <a:p>
            <a:fld id="{16EB4927-D214-4D31-87DE-1C25A9D94FF8}" type="slidenum">
              <a:rPr lang="en-US" smtClean="0"/>
              <a:t>7</a:t>
            </a:fld>
            <a:endParaRPr lang="en-US"/>
          </a:p>
        </p:txBody>
      </p:sp>
    </p:spTree>
    <p:extLst>
      <p:ext uri="{BB962C8B-B14F-4D97-AF65-F5344CB8AC3E}">
        <p14:creationId xmlns:p14="http://schemas.microsoft.com/office/powerpoint/2010/main" val="15933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dirty="0">
                <a:solidFill>
                  <a:srgbClr val="000000"/>
                </a:solidFill>
                <a:effectLst/>
                <a:latin typeface="Arial" panose="020B0604020202020204" pitchFamily="34" charset="0"/>
              </a:rPr>
              <a:t>The following symptoms are considered serious and could be life threatening. If you have them, call 9-1-1 immediately:</a:t>
            </a:r>
            <a:endParaRPr lang="en-US" b="0" dirty="0">
              <a:effectLst/>
            </a:endParaRPr>
          </a:p>
          <a:p>
            <a:pPr marL="457200" indent="-32004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Trouble breathing</a:t>
            </a:r>
          </a:p>
          <a:p>
            <a:pPr marL="457200" indent="-32004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Persistent pain or pressure in the chest</a:t>
            </a:r>
          </a:p>
          <a:p>
            <a:pPr marL="457200" indent="-32004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New confusion</a:t>
            </a:r>
          </a:p>
          <a:p>
            <a:pPr marL="457200" indent="-32004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Inability to wake or stay awake</a:t>
            </a:r>
          </a:p>
          <a:p>
            <a:pPr marL="457200" indent="-32004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Bluish lips or face</a:t>
            </a:r>
          </a:p>
        </p:txBody>
      </p:sp>
      <p:sp>
        <p:nvSpPr>
          <p:cNvPr id="4" name="Slide Number Placeholder 3"/>
          <p:cNvSpPr>
            <a:spLocks noGrp="1"/>
          </p:cNvSpPr>
          <p:nvPr>
            <p:ph type="sldNum" sz="quarter" idx="5"/>
          </p:nvPr>
        </p:nvSpPr>
        <p:spPr/>
        <p:txBody>
          <a:bodyPr/>
          <a:lstStyle/>
          <a:p>
            <a:fld id="{16EB4927-D214-4D31-87DE-1C25A9D94FF8}" type="slidenum">
              <a:rPr lang="en-US" smtClean="0"/>
              <a:t>8</a:t>
            </a:fld>
            <a:endParaRPr lang="en-US"/>
          </a:p>
        </p:txBody>
      </p:sp>
    </p:spTree>
    <p:extLst>
      <p:ext uri="{BB962C8B-B14F-4D97-AF65-F5344CB8AC3E}">
        <p14:creationId xmlns:p14="http://schemas.microsoft.com/office/powerpoint/2010/main" val="2139624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rtl="0">
              <a:spcBef>
                <a:spcPts val="1200"/>
              </a:spcBef>
              <a:spcAft>
                <a:spcPts val="400"/>
              </a:spcAft>
              <a:buNone/>
            </a:pPr>
            <a:r>
              <a:rPr lang="en-US" sz="1200" b="1" i="0" u="none" strike="noStrike" dirty="0">
                <a:solidFill>
                  <a:srgbClr val="666666"/>
                </a:solidFill>
                <a:effectLst/>
                <a:latin typeface="Arial" panose="020B0604020202020204" pitchFamily="34" charset="0"/>
              </a:rPr>
              <a:t>What kind of people could get sick? </a:t>
            </a:r>
            <a:endParaRPr lang="en-US" b="0" dirty="0">
              <a:effectLst/>
            </a:endParaRPr>
          </a:p>
        </p:txBody>
      </p:sp>
      <p:sp>
        <p:nvSpPr>
          <p:cNvPr id="4" name="Slide Number Placeholder 3"/>
          <p:cNvSpPr>
            <a:spLocks noGrp="1"/>
          </p:cNvSpPr>
          <p:nvPr>
            <p:ph type="sldNum" sz="quarter" idx="5"/>
          </p:nvPr>
        </p:nvSpPr>
        <p:spPr/>
        <p:txBody>
          <a:bodyPr/>
          <a:lstStyle/>
          <a:p>
            <a:fld id="{16EB4927-D214-4D31-87DE-1C25A9D94FF8}" type="slidenum">
              <a:rPr lang="en-US" smtClean="0"/>
              <a:t>9</a:t>
            </a:fld>
            <a:endParaRPr lang="en-US"/>
          </a:p>
        </p:txBody>
      </p:sp>
    </p:spTree>
    <p:extLst>
      <p:ext uri="{BB962C8B-B14F-4D97-AF65-F5344CB8AC3E}">
        <p14:creationId xmlns:p14="http://schemas.microsoft.com/office/powerpoint/2010/main" val="1980950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BCDB7-C1D5-46B3-BDAD-69DF85A3E5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BFB093-038F-4ED5-ACE2-326EEA0DEA0C}"/>
              </a:ext>
            </a:extLst>
          </p:cNvPr>
          <p:cNvSpPr>
            <a:spLocks noGrp="1"/>
          </p:cNvSpPr>
          <p:nvPr>
            <p:ph type="dt" sz="half" idx="10"/>
          </p:nvPr>
        </p:nvSpPr>
        <p:spPr/>
        <p:txBody>
          <a:bodyPr/>
          <a:lstStyle/>
          <a:p>
            <a:fld id="{5515E3FA-3887-47C7-9B25-B4A14A794C48}" type="datetimeFigureOut">
              <a:rPr lang="en-US" smtClean="0"/>
              <a:t>3/3/2021</a:t>
            </a:fld>
            <a:endParaRPr lang="en-US"/>
          </a:p>
        </p:txBody>
      </p:sp>
      <p:sp>
        <p:nvSpPr>
          <p:cNvPr id="4" name="Footer Placeholder 3">
            <a:extLst>
              <a:ext uri="{FF2B5EF4-FFF2-40B4-BE49-F238E27FC236}">
                <a16:creationId xmlns:a16="http://schemas.microsoft.com/office/drawing/2014/main" id="{4E19F0C6-B351-4AFB-9314-C24DA152F5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EC13C9-5EBC-4139-B29F-1C60542965D8}"/>
              </a:ext>
            </a:extLst>
          </p:cNvPr>
          <p:cNvSpPr>
            <a:spLocks noGrp="1"/>
          </p:cNvSpPr>
          <p:nvPr>
            <p:ph type="sldNum" sz="quarter" idx="12"/>
          </p:nvPr>
        </p:nvSpPr>
        <p:spPr/>
        <p:txBody>
          <a:bodyPr/>
          <a:lstStyle/>
          <a:p>
            <a:fld id="{F562AD64-FD85-4871-BA8F-B305DD64D630}" type="slidenum">
              <a:rPr lang="en-US" smtClean="0"/>
              <a:t>‹#›</a:t>
            </a:fld>
            <a:endParaRPr lang="en-US"/>
          </a:p>
        </p:txBody>
      </p:sp>
    </p:spTree>
    <p:extLst>
      <p:ext uri="{BB962C8B-B14F-4D97-AF65-F5344CB8AC3E}">
        <p14:creationId xmlns:p14="http://schemas.microsoft.com/office/powerpoint/2010/main" val="162943141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14B8B4-B37E-402D-BDDC-D833327A1B6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EA35D2-7122-46A2-A945-FEF5E889048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A53F83-55DA-44E5-8DEF-845BBC21CE0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515E3FA-3887-47C7-9B25-B4A14A794C48}" type="datetimeFigureOut">
              <a:rPr lang="en-US" smtClean="0"/>
              <a:t>3/3/2021</a:t>
            </a:fld>
            <a:endParaRPr lang="en-US"/>
          </a:p>
        </p:txBody>
      </p:sp>
      <p:sp>
        <p:nvSpPr>
          <p:cNvPr id="5" name="Footer Placeholder 4">
            <a:extLst>
              <a:ext uri="{FF2B5EF4-FFF2-40B4-BE49-F238E27FC236}">
                <a16:creationId xmlns:a16="http://schemas.microsoft.com/office/drawing/2014/main" id="{88453883-7DC6-4E1E-87C3-BC7BF9D673B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54C2A6-21EB-4A37-87D5-7B4F10BCE8F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562AD64-FD85-4871-BA8F-B305DD64D630}" type="slidenum">
              <a:rPr lang="en-US" smtClean="0"/>
              <a:t>‹#›</a:t>
            </a:fld>
            <a:endParaRPr lang="en-US"/>
          </a:p>
        </p:txBody>
      </p:sp>
    </p:spTree>
    <p:extLst>
      <p:ext uri="{BB962C8B-B14F-4D97-AF65-F5344CB8AC3E}">
        <p14:creationId xmlns:p14="http://schemas.microsoft.com/office/powerpoint/2010/main" val="3180347666"/>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6E5F6D0-BC3E-493B-ACFF-4D5A0F9E39E9}"/>
              </a:ext>
            </a:extLst>
          </p:cNvPr>
          <p:cNvSpPr>
            <a:spLocks noGrp="1"/>
          </p:cNvSpPr>
          <p:nvPr>
            <p:ph type="title"/>
          </p:nvPr>
        </p:nvSpPr>
        <p:spPr/>
        <p:txBody>
          <a:bodyPr/>
          <a:lstStyle/>
          <a:p>
            <a:pPr marL="0" lvl="0" indent="0" algn="l" rtl="0">
              <a:spcBef>
                <a:spcPts val="0"/>
              </a:spcBef>
              <a:spcAft>
                <a:spcPts val="0"/>
              </a:spcAft>
              <a:buNone/>
            </a:pPr>
            <a:r>
              <a:rPr lang="en-US"/>
              <a:t>COVID-19 Spread, Symptoms, and Prevention</a:t>
            </a:r>
            <a:endParaRPr lang="en-US" dirty="0"/>
          </a:p>
        </p:txBody>
      </p:sp>
      <p:pic>
        <p:nvPicPr>
          <p:cNvPr id="3" name="Picture 2">
            <a:extLst>
              <a:ext uri="{FF2B5EF4-FFF2-40B4-BE49-F238E27FC236}">
                <a16:creationId xmlns:a16="http://schemas.microsoft.com/office/drawing/2014/main" id="{B16CE207-99AB-4559-8ABE-C3241E402732}"/>
              </a:ext>
            </a:extLst>
          </p:cNvPr>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309438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592C5F7-CD68-4484-B865-AEE4389D1FB1}"/>
              </a:ext>
            </a:extLst>
          </p:cNvPr>
          <p:cNvSpPr>
            <a:spLocks noGrp="1"/>
          </p:cNvSpPr>
          <p:nvPr>
            <p:ph type="title"/>
          </p:nvPr>
        </p:nvSpPr>
        <p:spPr/>
        <p:txBody>
          <a:bodyPr/>
          <a:lstStyle/>
          <a:p>
            <a:pPr marL="0" lvl="0" indent="0" algn="l" rtl="0">
              <a:spcBef>
                <a:spcPts val="0"/>
              </a:spcBef>
              <a:spcAft>
                <a:spcPts val="0"/>
              </a:spcAft>
              <a:buNone/>
            </a:pPr>
            <a:r>
              <a:rPr lang="en-US" sz="2400"/>
              <a:t>Everybody!</a:t>
            </a:r>
            <a:endParaRPr lang="en-US" sz="2400" dirty="0"/>
          </a:p>
        </p:txBody>
      </p:sp>
      <p:pic>
        <p:nvPicPr>
          <p:cNvPr id="3" name="Picture 2">
            <a:extLst>
              <a:ext uri="{FF2B5EF4-FFF2-40B4-BE49-F238E27FC236}">
                <a16:creationId xmlns:a16="http://schemas.microsoft.com/office/drawing/2014/main" id="{8705B01C-67BD-4417-A750-FF6C20E0C1ED}"/>
              </a:ext>
            </a:extLst>
          </p:cNvPr>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93453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B44C1F-51B1-4815-8646-616FAC156258}"/>
              </a:ext>
            </a:extLst>
          </p:cNvPr>
          <p:cNvSpPr>
            <a:spLocks noGrp="1"/>
          </p:cNvSpPr>
          <p:nvPr>
            <p:ph type="title"/>
          </p:nvPr>
        </p:nvSpPr>
        <p:spPr/>
        <p:txBody>
          <a:bodyPr/>
          <a:lstStyle/>
          <a:p>
            <a:pPr marL="0" lvl="0" indent="0" algn="ctr" rtl="0">
              <a:spcBef>
                <a:spcPts val="0"/>
              </a:spcBef>
              <a:spcAft>
                <a:spcPts val="0"/>
              </a:spcAft>
              <a:buNone/>
            </a:pPr>
            <a:r>
              <a:rPr lang="en-US" sz="7200">
                <a:solidFill>
                  <a:schemeClr val="bg1"/>
                </a:solidFill>
              </a:rPr>
              <a:t>4.</a:t>
            </a:r>
          </a:p>
          <a:p>
            <a:pPr marL="0" lvl="0" indent="0" algn="ctr" rtl="0">
              <a:spcBef>
                <a:spcPts val="0"/>
              </a:spcBef>
              <a:spcAft>
                <a:spcPts val="0"/>
              </a:spcAft>
              <a:buNone/>
            </a:pPr>
            <a:r>
              <a:rPr lang="en-US"/>
              <a:t>COVID-19 Prevention</a:t>
            </a:r>
            <a:endParaRPr lang="en-US" dirty="0"/>
          </a:p>
        </p:txBody>
      </p:sp>
      <p:pic>
        <p:nvPicPr>
          <p:cNvPr id="3" name="Picture 2">
            <a:extLst>
              <a:ext uri="{FF2B5EF4-FFF2-40B4-BE49-F238E27FC236}">
                <a16:creationId xmlns:a16="http://schemas.microsoft.com/office/drawing/2014/main" id="{9CC0AAF1-6DA1-43B1-AA4A-83117BF97CAD}"/>
              </a:ext>
            </a:extLst>
          </p:cNvPr>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203007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701A135-E306-4C58-9288-B3E1F2C8F5C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5007F6A-E7FC-483F-B22C-BAE35DADED34}"/>
              </a:ext>
            </a:extLst>
          </p:cNvPr>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26066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5E4F88B-1963-4A03-A637-0B8F6D0C01D8}"/>
              </a:ext>
            </a:extLst>
          </p:cNvPr>
          <p:cNvSpPr>
            <a:spLocks noGrp="1"/>
          </p:cNvSpPr>
          <p:nvPr>
            <p:ph type="title"/>
          </p:nvPr>
        </p:nvSpPr>
        <p:spPr/>
        <p:txBody>
          <a:bodyPr/>
          <a:lstStyle/>
          <a:p>
            <a:pPr marL="0" lvl="0" indent="0" algn="l" rtl="0">
              <a:spcBef>
                <a:spcPts val="0"/>
              </a:spcBef>
              <a:spcAft>
                <a:spcPts val="0"/>
              </a:spcAft>
              <a:buNone/>
            </a:pPr>
            <a:r>
              <a:rPr lang="en-US" sz="2400"/>
              <a:t>Wear a face covering!</a:t>
            </a:r>
            <a:endParaRPr lang="en-US" sz="2400" dirty="0"/>
          </a:p>
        </p:txBody>
      </p:sp>
      <p:pic>
        <p:nvPicPr>
          <p:cNvPr id="3" name="Picture 2">
            <a:extLst>
              <a:ext uri="{FF2B5EF4-FFF2-40B4-BE49-F238E27FC236}">
                <a16:creationId xmlns:a16="http://schemas.microsoft.com/office/drawing/2014/main" id="{D4A76F0C-3DCB-4912-88CE-999EACE1B8EA}"/>
              </a:ext>
            </a:extLst>
          </p:cNvPr>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679658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B0ECAB2-905B-4742-92AD-0539C905C045}"/>
              </a:ext>
            </a:extLst>
          </p:cNvPr>
          <p:cNvSpPr>
            <a:spLocks noGrp="1"/>
          </p:cNvSpPr>
          <p:nvPr>
            <p:ph type="title"/>
          </p:nvPr>
        </p:nvSpPr>
        <p:spPr/>
        <p:txBody>
          <a:bodyPr/>
          <a:lstStyle/>
          <a:p>
            <a:pPr marL="0" lvl="0" indent="0" algn="l" rtl="0">
              <a:spcBef>
                <a:spcPts val="0"/>
              </a:spcBef>
              <a:spcAft>
                <a:spcPts val="0"/>
              </a:spcAft>
              <a:buNone/>
            </a:pPr>
            <a:r>
              <a:rPr lang="en-US" sz="2400"/>
              <a:t>Wear it properly!</a:t>
            </a:r>
            <a:endParaRPr lang="en-US" sz="2400" dirty="0"/>
          </a:p>
        </p:txBody>
      </p:sp>
      <p:pic>
        <p:nvPicPr>
          <p:cNvPr id="3" name="Picture 2">
            <a:extLst>
              <a:ext uri="{FF2B5EF4-FFF2-40B4-BE49-F238E27FC236}">
                <a16:creationId xmlns:a16="http://schemas.microsoft.com/office/drawing/2014/main" id="{B0CA9EE7-25C2-404E-AA81-D745A10B250C}"/>
              </a:ext>
            </a:extLst>
          </p:cNvPr>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663301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59BA749-09AD-4AED-AF2A-C0AE97784016}"/>
              </a:ext>
            </a:extLst>
          </p:cNvPr>
          <p:cNvSpPr>
            <a:spLocks noGrp="1"/>
          </p:cNvSpPr>
          <p:nvPr>
            <p:ph type="title"/>
          </p:nvPr>
        </p:nvSpPr>
        <p:spPr/>
        <p:txBody>
          <a:bodyPr/>
          <a:lstStyle/>
          <a:p>
            <a:pPr marL="0" lvl="0" indent="0" algn="l" rtl="0">
              <a:spcBef>
                <a:spcPts val="0"/>
              </a:spcBef>
              <a:spcAft>
                <a:spcPts val="0"/>
              </a:spcAft>
              <a:buNone/>
            </a:pPr>
            <a:r>
              <a:rPr lang="en-US" sz="2400"/>
              <a:t>Wash your hands!</a:t>
            </a:r>
            <a:endParaRPr lang="en-US" sz="2400" dirty="0"/>
          </a:p>
        </p:txBody>
      </p:sp>
      <p:pic>
        <p:nvPicPr>
          <p:cNvPr id="3" name="Picture 2">
            <a:extLst>
              <a:ext uri="{FF2B5EF4-FFF2-40B4-BE49-F238E27FC236}">
                <a16:creationId xmlns:a16="http://schemas.microsoft.com/office/drawing/2014/main" id="{20DE7B5F-9836-45F9-82CA-950E015BF690}"/>
              </a:ext>
            </a:extLst>
          </p:cNvPr>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102477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8313709-4BC0-4450-BE25-EDEC6C3D0C60}"/>
              </a:ext>
            </a:extLst>
          </p:cNvPr>
          <p:cNvSpPr>
            <a:spLocks noGrp="1"/>
          </p:cNvSpPr>
          <p:nvPr>
            <p:ph type="title"/>
          </p:nvPr>
        </p:nvSpPr>
        <p:spPr/>
        <p:txBody>
          <a:bodyPr/>
          <a:lstStyle/>
          <a:p>
            <a:pPr marL="0" lvl="0" indent="0" algn="l" rtl="0">
              <a:spcBef>
                <a:spcPts val="0"/>
              </a:spcBef>
              <a:spcAft>
                <a:spcPts val="0"/>
              </a:spcAft>
              <a:buNone/>
            </a:pPr>
            <a:r>
              <a:rPr lang="en-US" sz="2400"/>
              <a:t>Keep your distance!</a:t>
            </a:r>
            <a:endParaRPr lang="en-US" sz="2400" dirty="0"/>
          </a:p>
        </p:txBody>
      </p:sp>
      <p:pic>
        <p:nvPicPr>
          <p:cNvPr id="3" name="Picture 2">
            <a:extLst>
              <a:ext uri="{FF2B5EF4-FFF2-40B4-BE49-F238E27FC236}">
                <a16:creationId xmlns:a16="http://schemas.microsoft.com/office/drawing/2014/main" id="{AB49AF48-B266-4869-A48F-138FD8FC35A6}"/>
              </a:ext>
            </a:extLst>
          </p:cNvPr>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535582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07FFB72-498D-4372-9023-BFBE09F8793F}"/>
              </a:ext>
            </a:extLst>
          </p:cNvPr>
          <p:cNvSpPr>
            <a:spLocks noGrp="1"/>
          </p:cNvSpPr>
          <p:nvPr>
            <p:ph type="title"/>
          </p:nvPr>
        </p:nvSpPr>
        <p:spPr/>
        <p:txBody>
          <a:bodyPr/>
          <a:lstStyle/>
          <a:p>
            <a:pPr marL="0" lvl="0" indent="0" algn="ctr" rtl="0">
              <a:spcBef>
                <a:spcPts val="0"/>
              </a:spcBef>
              <a:spcAft>
                <a:spcPts val="0"/>
              </a:spcAft>
              <a:buNone/>
            </a:pPr>
            <a:r>
              <a:rPr lang="en-US" sz="7200">
                <a:solidFill>
                  <a:schemeClr val="bg1"/>
                </a:solidFill>
              </a:rPr>
              <a:t>5.</a:t>
            </a:r>
          </a:p>
          <a:p>
            <a:pPr marL="0" lvl="0" indent="0" algn="ctr" rtl="0">
              <a:spcBef>
                <a:spcPts val="0"/>
              </a:spcBef>
              <a:spcAft>
                <a:spcPts val="0"/>
              </a:spcAft>
              <a:buNone/>
            </a:pPr>
            <a:r>
              <a:rPr lang="en-US"/>
              <a:t>COVID-19 Vaccines</a:t>
            </a:r>
            <a:endParaRPr lang="en-US" dirty="0"/>
          </a:p>
        </p:txBody>
      </p:sp>
      <p:pic>
        <p:nvPicPr>
          <p:cNvPr id="3" name="Picture 2">
            <a:extLst>
              <a:ext uri="{FF2B5EF4-FFF2-40B4-BE49-F238E27FC236}">
                <a16:creationId xmlns:a16="http://schemas.microsoft.com/office/drawing/2014/main" id="{A9F38689-8414-451A-BF51-060EA5CD894D}"/>
              </a:ext>
            </a:extLst>
          </p:cNvPr>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195757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5569D73-A614-457F-AB8D-A3316750566D}"/>
              </a:ext>
            </a:extLst>
          </p:cNvPr>
          <p:cNvSpPr>
            <a:spLocks noGrp="1"/>
          </p:cNvSpPr>
          <p:nvPr>
            <p:ph type="title"/>
          </p:nvPr>
        </p:nvSpPr>
        <p:spPr/>
        <p:txBody>
          <a:bodyPr/>
          <a:lstStyle/>
          <a:p>
            <a:pPr marL="0" lvl="0" indent="0" algn="l" rtl="0">
              <a:spcBef>
                <a:spcPts val="0"/>
              </a:spcBef>
              <a:spcAft>
                <a:spcPts val="0"/>
              </a:spcAft>
              <a:buNone/>
            </a:pPr>
            <a:r>
              <a:rPr lang="en-US" sz="2400"/>
              <a:t>Get vaccinated!</a:t>
            </a:r>
            <a:endParaRPr lang="en-US" sz="2400" dirty="0"/>
          </a:p>
        </p:txBody>
      </p:sp>
      <p:pic>
        <p:nvPicPr>
          <p:cNvPr id="3" name="Picture 2">
            <a:extLst>
              <a:ext uri="{FF2B5EF4-FFF2-40B4-BE49-F238E27FC236}">
                <a16:creationId xmlns:a16="http://schemas.microsoft.com/office/drawing/2014/main" id="{DE9032A6-1E69-48F8-9821-7E06E1C17729}"/>
              </a:ext>
            </a:extLst>
          </p:cNvPr>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963177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BBE7658-4C52-418E-8E5A-EB643FE78814}"/>
              </a:ext>
            </a:extLst>
          </p:cNvPr>
          <p:cNvSpPr>
            <a:spLocks noGrp="1"/>
          </p:cNvSpPr>
          <p:nvPr>
            <p:ph type="title"/>
          </p:nvPr>
        </p:nvSpPr>
        <p:spPr/>
        <p:txBody>
          <a:bodyPr/>
          <a:lstStyle/>
          <a:p>
            <a:pPr marL="0" lvl="0" indent="0" algn="ctr" rtl="0">
              <a:spcBef>
                <a:spcPts val="0"/>
              </a:spcBef>
              <a:spcAft>
                <a:spcPts val="0"/>
              </a:spcAft>
              <a:buNone/>
            </a:pPr>
            <a:r>
              <a:rPr lang="en-US" sz="7200">
                <a:solidFill>
                  <a:schemeClr val="bg1"/>
                </a:solidFill>
              </a:rPr>
              <a:t>6.</a:t>
            </a:r>
          </a:p>
          <a:p>
            <a:pPr marL="0" lvl="0" indent="0" algn="ctr" rtl="0">
              <a:spcBef>
                <a:spcPts val="0"/>
              </a:spcBef>
              <a:spcAft>
                <a:spcPts val="0"/>
              </a:spcAft>
              <a:buNone/>
            </a:pPr>
            <a:r>
              <a:rPr lang="en-US"/>
              <a:t>Review</a:t>
            </a:r>
            <a:endParaRPr lang="en-US" dirty="0"/>
          </a:p>
        </p:txBody>
      </p:sp>
      <p:pic>
        <p:nvPicPr>
          <p:cNvPr id="3" name="Picture 2">
            <a:extLst>
              <a:ext uri="{FF2B5EF4-FFF2-40B4-BE49-F238E27FC236}">
                <a16:creationId xmlns:a16="http://schemas.microsoft.com/office/drawing/2014/main" id="{A6267ADA-943F-40D8-8A02-218323BC65B8}"/>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91165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5A824C3-8E69-4952-9F17-AE7A51D8AAD4}"/>
              </a:ext>
            </a:extLst>
          </p:cNvPr>
          <p:cNvSpPr>
            <a:spLocks noGrp="1"/>
          </p:cNvSpPr>
          <p:nvPr>
            <p:ph type="title"/>
          </p:nvPr>
        </p:nvSpPr>
        <p:spPr/>
        <p:txBody>
          <a:bodyPr/>
          <a:lstStyle/>
          <a:p>
            <a:pPr marL="0" lvl="0" indent="0" algn="ctr" rtl="0">
              <a:spcBef>
                <a:spcPts val="0"/>
              </a:spcBef>
              <a:spcAft>
                <a:spcPts val="0"/>
              </a:spcAft>
              <a:buNone/>
            </a:pPr>
            <a:r>
              <a:rPr lang="en-US" sz="7200">
                <a:solidFill>
                  <a:schemeClr val="bg1"/>
                </a:solidFill>
              </a:rPr>
              <a:t>1.</a:t>
            </a:r>
          </a:p>
          <a:p>
            <a:pPr marL="0" lvl="0" indent="0" algn="ctr" rtl="0">
              <a:spcBef>
                <a:spcPts val="0"/>
              </a:spcBef>
              <a:spcAft>
                <a:spcPts val="0"/>
              </a:spcAft>
              <a:buNone/>
            </a:pPr>
            <a:r>
              <a:rPr lang="en-US"/>
              <a:t>What is COVID-19?</a:t>
            </a:r>
            <a:endParaRPr lang="en-US" dirty="0"/>
          </a:p>
        </p:txBody>
      </p:sp>
      <p:pic>
        <p:nvPicPr>
          <p:cNvPr id="3" name="Picture 2">
            <a:extLst>
              <a:ext uri="{FF2B5EF4-FFF2-40B4-BE49-F238E27FC236}">
                <a16:creationId xmlns:a16="http://schemas.microsoft.com/office/drawing/2014/main" id="{85B3F510-350E-4A3F-A19C-0F24FE286975}"/>
              </a:ext>
            </a:extLst>
          </p:cNvPr>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98329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CA64EC1-5170-4E77-AD54-7596061CFC99}"/>
              </a:ext>
            </a:extLst>
          </p:cNvPr>
          <p:cNvSpPr>
            <a:spLocks noGrp="1"/>
          </p:cNvSpPr>
          <p:nvPr>
            <p:ph type="title"/>
          </p:nvPr>
        </p:nvSpPr>
        <p:spPr/>
        <p:txBody>
          <a:bodyPr/>
          <a:lstStyle/>
          <a:p>
            <a:pPr marL="0" lvl="0" indent="0" algn="l" rtl="0">
              <a:spcBef>
                <a:spcPts val="0"/>
              </a:spcBef>
              <a:spcAft>
                <a:spcPts val="0"/>
              </a:spcAft>
              <a:buNone/>
            </a:pPr>
            <a:r>
              <a:rPr lang="en-US"/>
              <a:t>Let’s put it all together!</a:t>
            </a:r>
            <a:endParaRPr lang="en-US" dirty="0"/>
          </a:p>
        </p:txBody>
      </p:sp>
      <p:pic>
        <p:nvPicPr>
          <p:cNvPr id="3" name="Picture 2">
            <a:extLst>
              <a:ext uri="{FF2B5EF4-FFF2-40B4-BE49-F238E27FC236}">
                <a16:creationId xmlns:a16="http://schemas.microsoft.com/office/drawing/2014/main" id="{C159F65C-D78D-47EE-B004-80D073999CEE}"/>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580504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0F7DE57-342C-4F93-8921-B1E023E56E36}"/>
              </a:ext>
            </a:extLst>
          </p:cNvPr>
          <p:cNvSpPr>
            <a:spLocks noGrp="1"/>
          </p:cNvSpPr>
          <p:nvPr>
            <p:ph type="title"/>
          </p:nvPr>
        </p:nvSpPr>
        <p:spPr/>
        <p:txBody>
          <a:bodyPr/>
          <a:lstStyle/>
          <a:p>
            <a:pPr marL="0" lvl="0" indent="0" algn="l" rtl="0">
              <a:spcBef>
                <a:spcPts val="0"/>
              </a:spcBef>
              <a:spcAft>
                <a:spcPts val="0"/>
              </a:spcAft>
              <a:buNone/>
            </a:pPr>
            <a:r>
              <a:rPr lang="en-US" sz="6000">
                <a:solidFill>
                  <a:schemeClr val="bg1"/>
                </a:solidFill>
              </a:rPr>
              <a:t>Thanks!</a:t>
            </a:r>
            <a:endParaRPr lang="en-US" sz="6000" dirty="0">
              <a:solidFill>
                <a:schemeClr val="bg1"/>
              </a:solidFill>
            </a:endParaRPr>
          </a:p>
        </p:txBody>
      </p:sp>
      <p:pic>
        <p:nvPicPr>
          <p:cNvPr id="3" name="Picture 2">
            <a:extLst>
              <a:ext uri="{FF2B5EF4-FFF2-40B4-BE49-F238E27FC236}">
                <a16:creationId xmlns:a16="http://schemas.microsoft.com/office/drawing/2014/main" id="{32AFA78C-2A56-446B-8106-953CBB5F818B}"/>
              </a:ext>
            </a:extLst>
          </p:cNvPr>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91215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29DEE1D-95E0-43F4-9CD3-E331D6750FBE}"/>
              </a:ext>
            </a:extLst>
          </p:cNvPr>
          <p:cNvSpPr>
            <a:spLocks noGrp="1"/>
          </p:cNvSpPr>
          <p:nvPr>
            <p:ph type="title"/>
          </p:nvPr>
        </p:nvSpPr>
        <p:spPr/>
        <p:txBody>
          <a:bodyPr/>
          <a:lstStyle/>
          <a:p>
            <a:pPr marL="0" lvl="0" indent="0" algn="l" rtl="0">
              <a:spcBef>
                <a:spcPts val="0"/>
              </a:spcBef>
              <a:spcAft>
                <a:spcPts val="0"/>
              </a:spcAft>
              <a:buNone/>
            </a:pPr>
            <a:r>
              <a:rPr lang="en-US" sz="2400"/>
              <a:t>COVID-19 is a virus</a:t>
            </a:r>
            <a:endParaRPr lang="en-US" sz="2400" dirty="0"/>
          </a:p>
        </p:txBody>
      </p:sp>
      <p:pic>
        <p:nvPicPr>
          <p:cNvPr id="3" name="Picture 2">
            <a:extLst>
              <a:ext uri="{FF2B5EF4-FFF2-40B4-BE49-F238E27FC236}">
                <a16:creationId xmlns:a16="http://schemas.microsoft.com/office/drawing/2014/main" id="{73BF2C01-9A22-4066-9DDB-AC888BD2D3A6}"/>
              </a:ext>
            </a:extLst>
          </p:cNvPr>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692574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D4426D4-529B-44AF-BF8D-F12B42036DD2}"/>
              </a:ext>
            </a:extLst>
          </p:cNvPr>
          <p:cNvSpPr>
            <a:spLocks noGrp="1"/>
          </p:cNvSpPr>
          <p:nvPr>
            <p:ph type="title"/>
          </p:nvPr>
        </p:nvSpPr>
        <p:spPr/>
        <p:txBody>
          <a:bodyPr/>
          <a:lstStyle/>
          <a:p>
            <a:pPr marL="0" lvl="0" indent="0" algn="ctr" rtl="0">
              <a:spcBef>
                <a:spcPts val="0"/>
              </a:spcBef>
              <a:spcAft>
                <a:spcPts val="0"/>
              </a:spcAft>
              <a:buNone/>
            </a:pPr>
            <a:r>
              <a:rPr lang="en-US" sz="7200">
                <a:solidFill>
                  <a:schemeClr val="bg1"/>
                </a:solidFill>
              </a:rPr>
              <a:t>2.</a:t>
            </a:r>
          </a:p>
          <a:p>
            <a:pPr marL="0" lvl="0" indent="0" algn="ctr" rtl="0">
              <a:spcBef>
                <a:spcPts val="0"/>
              </a:spcBef>
              <a:spcAft>
                <a:spcPts val="0"/>
              </a:spcAft>
              <a:buNone/>
            </a:pPr>
            <a:r>
              <a:rPr lang="en-US"/>
              <a:t>COVID-19 Spread</a:t>
            </a:r>
            <a:endParaRPr lang="en-US" dirty="0"/>
          </a:p>
        </p:txBody>
      </p:sp>
      <p:pic>
        <p:nvPicPr>
          <p:cNvPr id="3" name="Picture 2">
            <a:extLst>
              <a:ext uri="{FF2B5EF4-FFF2-40B4-BE49-F238E27FC236}">
                <a16:creationId xmlns:a16="http://schemas.microsoft.com/office/drawing/2014/main" id="{20447D3E-058D-41B4-872C-A9DA311A28C8}"/>
              </a:ext>
            </a:extLst>
          </p:cNvPr>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881857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D401D6B-8953-4926-B20A-14F97A58B2F6}"/>
              </a:ext>
            </a:extLst>
          </p:cNvPr>
          <p:cNvSpPr>
            <a:spLocks noGrp="1"/>
          </p:cNvSpPr>
          <p:nvPr>
            <p:ph type="title"/>
          </p:nvPr>
        </p:nvSpPr>
        <p:spPr/>
        <p:txBody>
          <a:bodyPr/>
          <a:lstStyle/>
          <a:p>
            <a:pPr marL="0" lvl="0" indent="0" algn="l" rtl="0">
              <a:spcBef>
                <a:spcPts val="0"/>
              </a:spcBef>
              <a:spcAft>
                <a:spcPts val="0"/>
              </a:spcAft>
              <a:buNone/>
            </a:pPr>
            <a:r>
              <a:rPr lang="en-US" sz="2400"/>
              <a:t>How does COVID-19 spread?</a:t>
            </a:r>
            <a:endParaRPr lang="en-US" sz="2400" dirty="0"/>
          </a:p>
        </p:txBody>
      </p:sp>
      <p:pic>
        <p:nvPicPr>
          <p:cNvPr id="3" name="Picture 2">
            <a:extLst>
              <a:ext uri="{FF2B5EF4-FFF2-40B4-BE49-F238E27FC236}">
                <a16:creationId xmlns:a16="http://schemas.microsoft.com/office/drawing/2014/main" id="{A62813F3-181E-4AE5-BE91-EC01CA80DF77}"/>
              </a:ext>
            </a:extLst>
          </p:cNvPr>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24657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9F8FFA2-89EA-4BB6-AA90-11772D8D4F0D}"/>
              </a:ext>
            </a:extLst>
          </p:cNvPr>
          <p:cNvSpPr>
            <a:spLocks noGrp="1"/>
          </p:cNvSpPr>
          <p:nvPr>
            <p:ph type="title"/>
          </p:nvPr>
        </p:nvSpPr>
        <p:spPr/>
        <p:txBody>
          <a:bodyPr/>
          <a:lstStyle/>
          <a:p>
            <a:pPr marL="0" lvl="0" indent="0" algn="ctr" rtl="0">
              <a:spcBef>
                <a:spcPts val="0"/>
              </a:spcBef>
              <a:spcAft>
                <a:spcPts val="0"/>
              </a:spcAft>
              <a:buNone/>
            </a:pPr>
            <a:r>
              <a:rPr lang="en-US" sz="7200">
                <a:solidFill>
                  <a:schemeClr val="bg1"/>
                </a:solidFill>
              </a:rPr>
              <a:t>3.</a:t>
            </a:r>
          </a:p>
          <a:p>
            <a:pPr marL="0" lvl="0" indent="0" algn="ctr" rtl="0">
              <a:spcBef>
                <a:spcPts val="0"/>
              </a:spcBef>
              <a:spcAft>
                <a:spcPts val="0"/>
              </a:spcAft>
              <a:buNone/>
            </a:pPr>
            <a:r>
              <a:rPr lang="en-US"/>
              <a:t>COVID-19 Symptoms</a:t>
            </a:r>
            <a:endParaRPr lang="en-US" dirty="0"/>
          </a:p>
        </p:txBody>
      </p:sp>
      <p:pic>
        <p:nvPicPr>
          <p:cNvPr id="3" name="Picture 2">
            <a:extLst>
              <a:ext uri="{FF2B5EF4-FFF2-40B4-BE49-F238E27FC236}">
                <a16:creationId xmlns:a16="http://schemas.microsoft.com/office/drawing/2014/main" id="{11FC4951-0DA4-45A5-ACCC-9F852A57782B}"/>
              </a:ext>
            </a:extLst>
          </p:cNvPr>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73039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446F86-F299-4D05-86BD-AE41682E0983}"/>
              </a:ext>
            </a:extLst>
          </p:cNvPr>
          <p:cNvSpPr>
            <a:spLocks noGrp="1"/>
          </p:cNvSpPr>
          <p:nvPr>
            <p:ph type="title"/>
          </p:nvPr>
        </p:nvSpPr>
        <p:spPr/>
        <p:txBody>
          <a:bodyPr/>
          <a:lstStyle/>
          <a:p>
            <a:pPr marL="0" lvl="0" indent="0" algn="l" rtl="0">
              <a:spcBef>
                <a:spcPts val="0"/>
              </a:spcBef>
              <a:spcAft>
                <a:spcPts val="0"/>
              </a:spcAft>
              <a:buNone/>
            </a:pPr>
            <a:r>
              <a:rPr lang="en-US"/>
              <a:t>COVID-19 Symptoms</a:t>
            </a:r>
            <a:endParaRPr lang="en-US" dirty="0"/>
          </a:p>
        </p:txBody>
      </p:sp>
      <p:pic>
        <p:nvPicPr>
          <p:cNvPr id="3" name="Picture 2">
            <a:extLst>
              <a:ext uri="{FF2B5EF4-FFF2-40B4-BE49-F238E27FC236}">
                <a16:creationId xmlns:a16="http://schemas.microsoft.com/office/drawing/2014/main" id="{4DEB7629-7916-4543-8408-232F7485E19C}"/>
              </a:ext>
            </a:extLst>
          </p:cNvPr>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67876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57C7CE6-0947-4309-B1E6-2AA73C4486D8}"/>
              </a:ext>
            </a:extLst>
          </p:cNvPr>
          <p:cNvSpPr>
            <a:spLocks noGrp="1"/>
          </p:cNvSpPr>
          <p:nvPr>
            <p:ph type="title"/>
          </p:nvPr>
        </p:nvSpPr>
        <p:spPr/>
        <p:txBody>
          <a:bodyPr/>
          <a:lstStyle/>
          <a:p>
            <a:pPr marL="0" lvl="0" indent="0" algn="l" rtl="0">
              <a:spcBef>
                <a:spcPts val="0"/>
              </a:spcBef>
              <a:spcAft>
                <a:spcPts val="0"/>
              </a:spcAft>
              <a:buNone/>
            </a:pPr>
            <a:r>
              <a:rPr lang="en-US"/>
              <a:t>Emergency Symptoms</a:t>
            </a:r>
            <a:endParaRPr lang="en-US" dirty="0"/>
          </a:p>
        </p:txBody>
      </p:sp>
      <p:pic>
        <p:nvPicPr>
          <p:cNvPr id="3" name="Picture 2">
            <a:extLst>
              <a:ext uri="{FF2B5EF4-FFF2-40B4-BE49-F238E27FC236}">
                <a16:creationId xmlns:a16="http://schemas.microsoft.com/office/drawing/2014/main" id="{FACCCEE1-DFAE-45E1-8D38-D33CBCECC53B}"/>
              </a:ext>
            </a:extLst>
          </p:cNvPr>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339936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C458FCA-D2CC-4307-9387-645EEC48555F}"/>
              </a:ext>
            </a:extLst>
          </p:cNvPr>
          <p:cNvSpPr>
            <a:spLocks noGrp="1"/>
          </p:cNvSpPr>
          <p:nvPr>
            <p:ph type="title"/>
          </p:nvPr>
        </p:nvSpPr>
        <p:spPr/>
        <p:txBody>
          <a:bodyPr/>
          <a:lstStyle/>
          <a:p>
            <a:pPr marL="0" lvl="0" indent="0" algn="l" rtl="0">
              <a:spcBef>
                <a:spcPts val="0"/>
              </a:spcBef>
              <a:spcAft>
                <a:spcPts val="0"/>
              </a:spcAft>
              <a:buNone/>
            </a:pPr>
            <a:r>
              <a:rPr lang="en-US" sz="7200">
                <a:solidFill>
                  <a:schemeClr val="lt1"/>
                </a:solidFill>
              </a:rPr>
              <a:t>Who gets sick?</a:t>
            </a:r>
            <a:endParaRPr lang="en-US" sz="7200" dirty="0">
              <a:solidFill>
                <a:schemeClr val="lt1"/>
              </a:solidFill>
            </a:endParaRPr>
          </a:p>
        </p:txBody>
      </p:sp>
      <p:pic>
        <p:nvPicPr>
          <p:cNvPr id="3" name="Picture 2">
            <a:extLst>
              <a:ext uri="{FF2B5EF4-FFF2-40B4-BE49-F238E27FC236}">
                <a16:creationId xmlns:a16="http://schemas.microsoft.com/office/drawing/2014/main" id="{8420AED4-22B4-416F-900C-B82B8566B69A}"/>
              </a:ext>
            </a:extLst>
          </p:cNvPr>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879294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2582</Words>
  <Application>Microsoft Office PowerPoint</Application>
  <PresentationFormat>On-screen Show (16:9)</PresentationFormat>
  <Paragraphs>156</Paragraphs>
  <Slides>21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COVID-19 Spread, Symptoms, and Prevention</vt:lpstr>
      <vt:lpstr>1. What is COVID-19?</vt:lpstr>
      <vt:lpstr>COVID-19 is a virus</vt:lpstr>
      <vt:lpstr>2. COVID-19 Spread</vt:lpstr>
      <vt:lpstr>How does COVID-19 spread?</vt:lpstr>
      <vt:lpstr>3. COVID-19 Symptoms</vt:lpstr>
      <vt:lpstr>COVID-19 Symptoms</vt:lpstr>
      <vt:lpstr>Emergency Symptoms</vt:lpstr>
      <vt:lpstr>Who gets sick?</vt:lpstr>
      <vt:lpstr>Everybody!</vt:lpstr>
      <vt:lpstr>4. COVID-19 Prevention</vt:lpstr>
      <vt:lpstr>PowerPoint Presentation</vt:lpstr>
      <vt:lpstr>Wear a face covering!</vt:lpstr>
      <vt:lpstr>Wear it properly!</vt:lpstr>
      <vt:lpstr>Wash your hands!</vt:lpstr>
      <vt:lpstr>Keep your distance!</vt:lpstr>
      <vt:lpstr>5. COVID-19 Vaccines</vt:lpstr>
      <vt:lpstr>Get vaccinated!</vt:lpstr>
      <vt:lpstr>6. Review</vt:lpstr>
      <vt:lpstr>Let’s put it all together!</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Spread, Symptoms, and Prevention</dc:title>
  <dc:creator>Kara Schilli</dc:creator>
  <cp:lastModifiedBy>Kara Schilli</cp:lastModifiedBy>
  <cp:revision>2</cp:revision>
  <dcterms:created xsi:type="dcterms:W3CDTF">2021-03-03T19:38:05Z</dcterms:created>
  <dcterms:modified xsi:type="dcterms:W3CDTF">2021-03-03T19:49:23Z</dcterms:modified>
</cp:coreProperties>
</file>